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68" r:id="rId2"/>
    <p:sldId id="258" r:id="rId3"/>
    <p:sldId id="269" r:id="rId4"/>
    <p:sldId id="271" r:id="rId5"/>
    <p:sldId id="259" r:id="rId6"/>
    <p:sldId id="282" r:id="rId7"/>
    <p:sldId id="273" r:id="rId8"/>
    <p:sldId id="295" r:id="rId9"/>
    <p:sldId id="260" r:id="rId10"/>
    <p:sldId id="261" r:id="rId11"/>
    <p:sldId id="283" r:id="rId12"/>
    <p:sldId id="274" r:id="rId13"/>
    <p:sldId id="298" r:id="rId14"/>
    <p:sldId id="262" r:id="rId15"/>
    <p:sldId id="296" r:id="rId16"/>
    <p:sldId id="302" r:id="rId17"/>
    <p:sldId id="264" r:id="rId18"/>
    <p:sldId id="277" r:id="rId19"/>
    <p:sldId id="303" r:id="rId20"/>
    <p:sldId id="278" r:id="rId21"/>
    <p:sldId id="279" r:id="rId22"/>
    <p:sldId id="280" r:id="rId23"/>
    <p:sldId id="265" r:id="rId24"/>
    <p:sldId id="287" r:id="rId25"/>
    <p:sldId id="299" r:id="rId26"/>
    <p:sldId id="300" r:id="rId27"/>
    <p:sldId id="301" r:id="rId28"/>
    <p:sldId id="2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4D3691-A319-4504-A82F-0521256196B2}">
          <p14:sldIdLst>
            <p14:sldId id="268"/>
            <p14:sldId id="258"/>
            <p14:sldId id="269"/>
            <p14:sldId id="271"/>
          </p14:sldIdLst>
        </p14:section>
        <p14:section name="Meditacija" id="{854A5B54-2215-4563-9B92-0F9ECAC27F6E}">
          <p14:sldIdLst>
            <p14:sldId id="259"/>
            <p14:sldId id="282"/>
            <p14:sldId id="273"/>
            <p14:sldId id="295"/>
            <p14:sldId id="260"/>
          </p14:sldIdLst>
        </p14:section>
        <p14:section name="Smutiji" id="{3A099766-191D-4BAC-87DA-0B42BE7691DB}">
          <p14:sldIdLst>
            <p14:sldId id="261"/>
            <p14:sldId id="283"/>
            <p14:sldId id="274"/>
            <p14:sldId id="298"/>
          </p14:sldIdLst>
        </p14:section>
        <p14:section name="Zdravo okolje" id="{69866BDC-E70F-4842-8060-BAE74952267E}">
          <p14:sldIdLst>
            <p14:sldId id="262"/>
            <p14:sldId id="296"/>
            <p14:sldId id="302"/>
          </p14:sldIdLst>
        </p14:section>
        <p14:section name="Novi izzivi" id="{333129B0-9704-4E24-ACF5-536D4ADBF87D}">
          <p14:sldIdLst>
            <p14:sldId id="264"/>
            <p14:sldId id="277"/>
            <p14:sldId id="303"/>
            <p14:sldId id="278"/>
            <p14:sldId id="279"/>
            <p14:sldId id="280"/>
          </p14:sldIdLst>
        </p14:section>
        <p14:section name="Šport" id="{FE3EB29A-FEA8-4A90-878D-1DBAD4BE08FE}">
          <p14:sldIdLst>
            <p14:sldId id="265"/>
            <p14:sldId id="287"/>
          </p14:sldIdLst>
        </p14:section>
        <p14:section name="Zaključek" id="{635E4A29-9FF4-492E-B960-24B14D659E2F}">
          <p14:sldIdLst>
            <p14:sldId id="299"/>
            <p14:sldId id="300"/>
            <p14:sldId id="301"/>
            <p14:sldId id="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ECFF"/>
    <a:srgbClr val="4BB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showGuides="1">
      <p:cViewPr varScale="1">
        <p:scale>
          <a:sx n="41" d="100"/>
          <a:sy n="41" d="100"/>
        </p:scale>
        <p:origin x="84" y="744"/>
      </p:cViewPr>
      <p:guideLst>
        <p:guide orient="horz" pos="2160"/>
        <p:guide pos="3840"/>
      </p:guideLst>
    </p:cSldViewPr>
  </p:slideViewPr>
  <p:notesTextViewPr>
    <p:cViewPr>
      <p:scale>
        <a:sx n="1" d="1"/>
        <a:sy n="1" d="1"/>
      </p:scale>
      <p:origin x="0" y="0"/>
    </p:cViewPr>
  </p:notesTextViewPr>
  <p:notesViewPr>
    <p:cSldViewPr snapToGrid="0" showGuides="1">
      <p:cViewPr varScale="1">
        <p:scale>
          <a:sx n="95" d="100"/>
          <a:sy n="95" d="100"/>
        </p:scale>
        <p:origin x="358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F93605-0C0C-4258-9724-5F2F9BB3BC90}" type="datetimeFigureOut">
              <a:rPr lang="en-US" smtClean="0"/>
              <a:t>6/5/2020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3FFE7F-C917-439A-8026-3D301EB5CC28}" type="slidenum">
              <a:rPr lang="en-US" smtClean="0"/>
              <a:t>‹#›</a:t>
            </a:fld>
            <a:endParaRPr lang="en-US"/>
          </a:p>
        </p:txBody>
      </p:sp>
    </p:spTree>
    <p:extLst>
      <p:ext uri="{BB962C8B-B14F-4D97-AF65-F5344CB8AC3E}">
        <p14:creationId xmlns:p14="http://schemas.microsoft.com/office/powerpoint/2010/main" val="752799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31B3D-E4E3-4A80-AB70-C5564C267266}" type="datetimeFigureOut">
              <a:rPr lang="en-US" smtClean="0"/>
              <a:t>6/5/2020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0B30D-C07A-425B-A90C-BA7BEB191079}" type="slidenum">
              <a:rPr lang="en-US" smtClean="0"/>
              <a:t>‹#›</a:t>
            </a:fld>
            <a:endParaRPr lang="en-US"/>
          </a:p>
        </p:txBody>
      </p:sp>
    </p:spTree>
    <p:extLst>
      <p:ext uri="{BB962C8B-B14F-4D97-AF65-F5344CB8AC3E}">
        <p14:creationId xmlns:p14="http://schemas.microsoft.com/office/powerpoint/2010/main" val="372319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245434"/>
            <a:ext cx="8686800" cy="1464906"/>
          </a:xfrm>
        </p:spPr>
        <p:txBody>
          <a:bodyPr anchor="b">
            <a:normAutofit/>
          </a:bodyPr>
          <a:lstStyle>
            <a:lvl1pPr algn="l">
              <a:lnSpc>
                <a:spcPct val="80000"/>
              </a:lnSpc>
              <a:defRPr sz="4800">
                <a:solidFill>
                  <a:schemeClr val="bg1"/>
                </a:solidFill>
                <a:effectLst>
                  <a:outerShdw blurRad="63500" algn="ctr" rotWithShape="0">
                    <a:prstClr val="black">
                      <a:alpha val="4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0" y="5731795"/>
            <a:ext cx="8686800" cy="440405"/>
          </a:xfrm>
        </p:spPr>
        <p:txBody>
          <a:bodyPr/>
          <a:lstStyle>
            <a:lvl1pPr marL="0" indent="0" algn="l">
              <a:spcBef>
                <a:spcPts val="0"/>
              </a:spcBef>
              <a:buNone/>
              <a:defRPr sz="2400">
                <a:solidFill>
                  <a:schemeClr val="bg1"/>
                </a:solidFill>
                <a:effectLst>
                  <a:outerShdw blurRad="635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457200"/>
            <a:ext cx="18288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457200"/>
            <a:ext cx="7955280" cy="5719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118872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242816"/>
            <a:ext cx="8686800" cy="1463040"/>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1066799" y="5733288"/>
            <a:ext cx="8686800" cy="438912"/>
          </a:xfrm>
        </p:spPr>
        <p:txBody>
          <a:bodyPr/>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t>6/5/2020</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C0096-1860-4642-9CD2-0079EA5E7CD1}" type="datetimeFigureOut">
              <a:rPr lang="en-US" smtClean="0"/>
              <a:t>6/5/2020</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6/5/2020</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smtClean="0"/>
              <a:t>6/5/2020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0672"/>
            <a:ext cx="4663440" cy="1828800"/>
          </a:xfrm>
        </p:spPr>
        <p:txBody>
          <a:bodyPr anchor="b">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685799" y="457200"/>
            <a:ext cx="5410201" cy="57150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3099"/>
            <a:ext cx="4663440" cy="1828800"/>
          </a:xfrm>
        </p:spPr>
        <p:txBody>
          <a:bodyPr anchor="b">
            <a:normAutofit/>
          </a:bodyPr>
          <a:lstStyle>
            <a:lvl1pPr>
              <a:defRPr sz="360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0"/>
            <a:ext cx="60960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457518"/>
            <a:ext cx="10058400" cy="118872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1905001"/>
            <a:ext cx="100584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6800" y="6400800"/>
            <a:ext cx="1097280" cy="228600"/>
          </a:xfrm>
          <a:prstGeom prst="rect">
            <a:avLst/>
          </a:prstGeom>
        </p:spPr>
        <p:txBody>
          <a:bodyPr vert="horz" lIns="91440" tIns="45720" rIns="91440" bIns="45720" rtlCol="0" anchor="ctr"/>
          <a:lstStyle>
            <a:lvl1pPr algn="l">
              <a:defRPr sz="1100">
                <a:solidFill>
                  <a:schemeClr val="tx1"/>
                </a:solidFill>
              </a:defRPr>
            </a:lvl1pPr>
          </a:lstStyle>
          <a:p>
            <a:fld id="{37CC0096-1860-4642-9CD2-0079EA5E7CD1}" type="datetimeFigureOut">
              <a:rPr lang="en-US" smtClean="0"/>
              <a:pPr/>
              <a:t>6/5/2020</a:t>
            </a:fld>
            <a:endParaRPr lang="en-US" dirty="0"/>
          </a:p>
        </p:txBody>
      </p:sp>
      <p:sp>
        <p:nvSpPr>
          <p:cNvPr id="5" name="Footer Placeholder 4"/>
          <p:cNvSpPr>
            <a:spLocks noGrp="1"/>
          </p:cNvSpPr>
          <p:nvPr>
            <p:ph type="ftr" sz="quarter" idx="3"/>
          </p:nvPr>
        </p:nvSpPr>
        <p:spPr>
          <a:xfrm>
            <a:off x="2422849" y="6400800"/>
            <a:ext cx="7315200" cy="228600"/>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6" name="Slide Number Placeholder 5"/>
          <p:cNvSpPr>
            <a:spLocks noGrp="1"/>
          </p:cNvSpPr>
          <p:nvPr>
            <p:ph type="sldNum" sz="quarter" idx="4"/>
          </p:nvPr>
        </p:nvSpPr>
        <p:spPr>
          <a:xfrm>
            <a:off x="10027920" y="6400800"/>
            <a:ext cx="1097280" cy="228600"/>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aktivni.metropolitan.si/prehrana/recepti-doma-pripravljene-vode-z-okusom/" TargetMode="External"/><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s://igyunkvizet.blog.hu/2019/08/18/top_10_izesitett_viz_hazila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5M_X6vp8kp8&amp;list=RDCMUCEjwheEK9lMWgQOKFGgr0xw&amp;start_radio=1&amp;t=14" TargetMode="External"/><Relationship Id="rId7" Type="http://schemas.openxmlformats.org/officeDocument/2006/relationships/hyperlink" Target="https://www.youtube.com/watch?v=VWOHVc7G-UI" TargetMode="External"/><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hyperlink" Target="https://www.youtube.com/watch?v=wA-ulZWTYzI" TargetMode="External"/><Relationship Id="rId5" Type="http://schemas.openxmlformats.org/officeDocument/2006/relationships/hyperlink" Target="https://www.youtube.com/watch?v=baxCv9WIaCE" TargetMode="External"/><Relationship Id="rId4" Type="http://schemas.openxmlformats.org/officeDocument/2006/relationships/hyperlink" Target="https://www.youtube.com/watch?v=lqnlHOulyU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d3B-TgHzBRw" TargetMode="External"/><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hyperlink" Target="https://www.youtube.com/watch?v=mmq5zZfmIws" TargetMode="External"/><Relationship Id="rId12" Type="http://schemas.openxmlformats.org/officeDocument/2006/relationships/image" Target="../media/image36.png"/><Relationship Id="rId2" Type="http://schemas.openxmlformats.org/officeDocument/2006/relationships/hyperlink" Target="https://www.youtube.com/watch?v=qH7Ds4sSCJE" TargetMode="Externa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hyperlink" Target="https://www.youtube.com/watch?v=HtWeAqNOGXg" TargetMode="External"/><Relationship Id="rId5" Type="http://schemas.openxmlformats.org/officeDocument/2006/relationships/hyperlink" Target="https://www.youtube.com/watch?v=Go1IHeffxVE" TargetMode="External"/><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hyperlink" Target="https://www.youtube.com/watch?v=LcIkDhP4XcY"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gopro.com/v/RoRndB0JMmVeo"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DOMMY1sHsUc&amp;list=PLjqgy2c3WQD0N0tpV3HFqIPD-kvYWkzgL" TargetMode="External"/><Relationship Id="rId2" Type="http://schemas.openxmlformats.org/officeDocument/2006/relationships/hyperlink" Target="https://www.youtube.com/watch?v=jTI2qpz4SOg&amp;feature=youtu.be"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245434"/>
            <a:ext cx="8686800" cy="1015679"/>
          </a:xfrm>
        </p:spPr>
        <p:txBody>
          <a:bodyPr/>
          <a:lstStyle/>
          <a:p>
            <a:r>
              <a:rPr lang="sl-SI" dirty="0" smtClean="0"/>
              <a:t>EKO DAN/ÖKO NAP</a:t>
            </a:r>
            <a:endParaRPr lang="en-US" dirty="0"/>
          </a:p>
        </p:txBody>
      </p:sp>
      <p:sp>
        <p:nvSpPr>
          <p:cNvPr id="4" name="Podnaslov 3"/>
          <p:cNvSpPr>
            <a:spLocks noGrp="1"/>
          </p:cNvSpPr>
          <p:nvPr>
            <p:ph type="subTitle" idx="1"/>
          </p:nvPr>
        </p:nvSpPr>
        <p:spPr>
          <a:xfrm>
            <a:off x="1066800" y="5261113"/>
            <a:ext cx="8686800" cy="911087"/>
          </a:xfrm>
        </p:spPr>
        <p:txBody>
          <a:bodyPr/>
          <a:lstStyle/>
          <a:p>
            <a:r>
              <a:rPr lang="sl-SI" dirty="0" smtClean="0"/>
              <a:t>Naravoslovni/tehnični dan </a:t>
            </a:r>
            <a:r>
              <a:rPr lang="sl-SI" dirty="0"/>
              <a:t>– </a:t>
            </a:r>
            <a:r>
              <a:rPr lang="sl-SI" dirty="0" smtClean="0"/>
              <a:t>15. </a:t>
            </a:r>
            <a:r>
              <a:rPr lang="sl-SI" dirty="0"/>
              <a:t>5</a:t>
            </a:r>
            <a:r>
              <a:rPr lang="sl-SI" dirty="0" smtClean="0"/>
              <a:t>. 2020</a:t>
            </a:r>
          </a:p>
          <a:p>
            <a:r>
              <a:rPr lang="sl-SI" dirty="0" err="1" smtClean="0"/>
              <a:t>Természettudományi</a:t>
            </a:r>
            <a:r>
              <a:rPr lang="sl-SI" dirty="0" smtClean="0"/>
              <a:t>/</a:t>
            </a:r>
            <a:r>
              <a:rPr lang="sl-SI" dirty="0" err="1" smtClean="0"/>
              <a:t>technikai</a:t>
            </a:r>
            <a:r>
              <a:rPr lang="sl-SI" dirty="0" smtClean="0"/>
              <a:t> nap – 2020. 5. 15.</a:t>
            </a:r>
          </a:p>
          <a:p>
            <a:endParaRPr lang="sl-SI" dirty="0"/>
          </a:p>
        </p:txBody>
      </p:sp>
    </p:spTree>
    <p:extLst>
      <p:ext uri="{BB962C8B-B14F-4D97-AF65-F5344CB8AC3E}">
        <p14:creationId xmlns:p14="http://schemas.microsoft.com/office/powerpoint/2010/main" val="237011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Scroll: Horizontal 11">
            <a:extLst>
              <a:ext uri="{FF2B5EF4-FFF2-40B4-BE49-F238E27FC236}">
                <a16:creationId xmlns:a16="http://schemas.microsoft.com/office/drawing/2014/main" id="{181D0845-CF87-4888-B73F-9B9CCE0E7BCD}"/>
              </a:ext>
            </a:extLst>
          </p:cNvPr>
          <p:cNvSpPr/>
          <p:nvPr/>
        </p:nvSpPr>
        <p:spPr>
          <a:xfrm>
            <a:off x="1896428" y="1087689"/>
            <a:ext cx="8507391" cy="4201609"/>
          </a:xfrm>
          <a:prstGeom prst="horizontalScroll">
            <a:avLst/>
          </a:prstGeom>
          <a:solidFill>
            <a:schemeClr val="bg2">
              <a:lumMod val="9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b="1" dirty="0">
                <a:ln/>
                <a:solidFill>
                  <a:srgbClr val="7030A0"/>
                </a:solidFill>
                <a:latin typeface="Mistral" panose="03090702030407020403" pitchFamily="66" charset="0"/>
              </a:rPr>
              <a:t>ČAS JE ZA </a:t>
            </a:r>
            <a:r>
              <a:rPr lang="sl-SI" sz="5400" b="1" dirty="0" smtClean="0">
                <a:ln/>
                <a:solidFill>
                  <a:srgbClr val="7030A0"/>
                </a:solidFill>
                <a:latin typeface="Mistral" panose="03090702030407020403" pitchFamily="66" charset="0"/>
              </a:rPr>
              <a:t>VITAMINE/</a:t>
            </a:r>
          </a:p>
          <a:p>
            <a:pPr algn="ctr"/>
            <a:r>
              <a:rPr lang="sl-SI" sz="5400" b="1" dirty="0" smtClean="0">
                <a:ln/>
                <a:solidFill>
                  <a:srgbClr val="7030A0"/>
                </a:solidFill>
                <a:latin typeface="Mistral" panose="03090702030407020403" pitchFamily="66" charset="0"/>
              </a:rPr>
              <a:t>ITT AZ IDŐ A VITAMINOKRA</a:t>
            </a:r>
            <a:endParaRPr lang="sl-SI" sz="5400" b="1" dirty="0">
              <a:ln/>
              <a:solidFill>
                <a:srgbClr val="7030A0"/>
              </a:solidFill>
              <a:latin typeface="Mistral" panose="03090702030407020403" pitchFamily="66" charset="0"/>
            </a:endParaRPr>
          </a:p>
        </p:txBody>
      </p:sp>
    </p:spTree>
    <p:extLst>
      <p:ext uri="{BB962C8B-B14F-4D97-AF65-F5344CB8AC3E}">
        <p14:creationId xmlns:p14="http://schemas.microsoft.com/office/powerpoint/2010/main" val="321317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solidFill>
                  <a:srgbClr val="7030A0"/>
                </a:solidFill>
              </a:rPr>
              <a:t>ČAS JE ZA VITAMINE</a:t>
            </a:r>
            <a:r>
              <a:rPr lang="sl-SI" dirty="0" smtClean="0">
                <a:solidFill>
                  <a:srgbClr val="7030A0"/>
                </a:solidFill>
              </a:rPr>
              <a:t>!!!/ITT AZ IDŐ A VITAMINOKRA!!!</a:t>
            </a:r>
            <a:endParaRPr lang="en-US" dirty="0">
              <a:solidFill>
                <a:srgbClr val="7030A0"/>
              </a:solidFill>
            </a:endParaRPr>
          </a:p>
        </p:txBody>
      </p:sp>
      <p:sp>
        <p:nvSpPr>
          <p:cNvPr id="8" name="Content Placeholder 7">
            <a:extLst>
              <a:ext uri="{FF2B5EF4-FFF2-40B4-BE49-F238E27FC236}">
                <a16:creationId xmlns:a16="http://schemas.microsoft.com/office/drawing/2014/main" id="{17C830BA-8434-4F2E-B1A7-BD7E485415BA}"/>
              </a:ext>
            </a:extLst>
          </p:cNvPr>
          <p:cNvSpPr>
            <a:spLocks noGrp="1"/>
          </p:cNvSpPr>
          <p:nvPr>
            <p:ph sz="half" idx="1"/>
          </p:nvPr>
        </p:nvSpPr>
        <p:spPr>
          <a:xfrm>
            <a:off x="1295400" y="2152346"/>
            <a:ext cx="4800600" cy="2856976"/>
          </a:xfrm>
        </p:spPr>
        <p:txBody>
          <a:bodyPr>
            <a:normAutofit lnSpcReduction="10000"/>
          </a:bodyPr>
          <a:lstStyle/>
          <a:p>
            <a:pPr marL="0" indent="0">
              <a:buNone/>
            </a:pPr>
            <a:r>
              <a:rPr lang="sl-SI" dirty="0">
                <a:solidFill>
                  <a:srgbClr val="7030A0"/>
                </a:solidFill>
              </a:rPr>
              <a:t>Iz sestavin, ki jih najdeš v domačem hladilniku ali shrambi zase in za svoje bližnje pripravi vitaminsko bombo</a:t>
            </a:r>
            <a:r>
              <a:rPr lang="sl-SI" dirty="0" smtClean="0">
                <a:solidFill>
                  <a:srgbClr val="7030A0"/>
                </a:solidFill>
              </a:rPr>
              <a:t>!/</a:t>
            </a:r>
          </a:p>
          <a:p>
            <a:pPr marL="0" indent="0">
              <a:buNone/>
            </a:pPr>
            <a:r>
              <a:rPr lang="hu-HU" dirty="0" smtClean="0">
                <a:solidFill>
                  <a:schemeClr val="accent3">
                    <a:lumMod val="50000"/>
                  </a:schemeClr>
                </a:solidFill>
              </a:rPr>
              <a:t>Készíts </a:t>
            </a:r>
            <a:r>
              <a:rPr lang="hu-HU" dirty="0">
                <a:solidFill>
                  <a:schemeClr val="accent3">
                    <a:lumMod val="50000"/>
                  </a:schemeClr>
                </a:solidFill>
              </a:rPr>
              <a:t>vitaminbombát magadnak és </a:t>
            </a:r>
            <a:r>
              <a:rPr lang="hu-HU" dirty="0" smtClean="0">
                <a:solidFill>
                  <a:schemeClr val="accent3">
                    <a:lumMod val="50000"/>
                  </a:schemeClr>
                </a:solidFill>
              </a:rPr>
              <a:t>szeretteinek a </a:t>
            </a:r>
            <a:r>
              <a:rPr lang="hu-HU" dirty="0">
                <a:solidFill>
                  <a:schemeClr val="accent3">
                    <a:lumMod val="50000"/>
                  </a:schemeClr>
                </a:solidFill>
              </a:rPr>
              <a:t>hűtőszekrényben, illetve a kamrában található alapanyagokból!</a:t>
            </a:r>
            <a:endParaRPr lang="sl-SI" dirty="0">
              <a:solidFill>
                <a:schemeClr val="accent3">
                  <a:lumMod val="50000"/>
                </a:schemeClr>
              </a:solidFill>
            </a:endParaRPr>
          </a:p>
        </p:txBody>
      </p:sp>
      <p:pic>
        <p:nvPicPr>
          <p:cNvPr id="9" name="Picture 8">
            <a:extLst>
              <a:ext uri="{FF2B5EF4-FFF2-40B4-BE49-F238E27FC236}">
                <a16:creationId xmlns:a16="http://schemas.microsoft.com/office/drawing/2014/main" id="{01B494B9-823A-422F-8A62-43D5993FE987}"/>
              </a:ext>
            </a:extLst>
          </p:cNvPr>
          <p:cNvPicPr>
            <a:picLocks noChangeAspect="1"/>
          </p:cNvPicPr>
          <p:nvPr/>
        </p:nvPicPr>
        <p:blipFill>
          <a:blip r:embed="rId2"/>
          <a:stretch>
            <a:fillRect/>
          </a:stretch>
        </p:blipFill>
        <p:spPr>
          <a:xfrm>
            <a:off x="6400798" y="1793380"/>
            <a:ext cx="5353052" cy="4014789"/>
          </a:xfrm>
          <a:prstGeom prst="rect">
            <a:avLst/>
          </a:prstGeom>
        </p:spPr>
      </p:pic>
      <p:pic>
        <p:nvPicPr>
          <p:cNvPr id="5" name="Slika 4"/>
          <p:cNvPicPr>
            <a:picLocks noChangeAspect="1"/>
          </p:cNvPicPr>
          <p:nvPr/>
        </p:nvPicPr>
        <p:blipFill>
          <a:blip r:embed="rId3"/>
          <a:stretch>
            <a:fillRect/>
          </a:stretch>
        </p:blipFill>
        <p:spPr>
          <a:xfrm rot="20896226">
            <a:off x="655069" y="4837353"/>
            <a:ext cx="1456248" cy="1892383"/>
          </a:xfrm>
          <a:prstGeom prst="ellipse">
            <a:avLst/>
          </a:prstGeom>
          <a:ln>
            <a:noFill/>
          </a:ln>
          <a:effectLst>
            <a:softEdge rad="112500"/>
          </a:effectLst>
        </p:spPr>
      </p:pic>
      <p:sp>
        <p:nvSpPr>
          <p:cNvPr id="6" name="PoljeZBesedilom 5"/>
          <p:cNvSpPr txBox="1"/>
          <p:nvPr/>
        </p:nvSpPr>
        <p:spPr>
          <a:xfrm>
            <a:off x="2519637" y="5194853"/>
            <a:ext cx="1999354" cy="1200329"/>
          </a:xfrm>
          <a:prstGeom prst="rect">
            <a:avLst/>
          </a:prstGeom>
          <a:noFill/>
        </p:spPr>
        <p:txBody>
          <a:bodyPr wrap="square" rtlCol="0">
            <a:spAutoFit/>
          </a:bodyPr>
          <a:lstStyle/>
          <a:p>
            <a:pPr algn="ctr"/>
            <a:r>
              <a:rPr lang="sl-SI" dirty="0">
                <a:solidFill>
                  <a:schemeClr val="tx2"/>
                </a:solidFill>
              </a:rPr>
              <a:t>NE POZABI FOTOGRAFIRATI</a:t>
            </a:r>
            <a:r>
              <a:rPr lang="sl-SI" dirty="0" smtClean="0">
                <a:solidFill>
                  <a:schemeClr val="tx2"/>
                </a:solidFill>
              </a:rPr>
              <a:t>!/NE FELEDD LEFOTÓZNI!</a:t>
            </a:r>
            <a:endParaRPr lang="sl-SI" dirty="0">
              <a:solidFill>
                <a:schemeClr val="tx2"/>
              </a:solidFill>
            </a:endParaRPr>
          </a:p>
        </p:txBody>
      </p:sp>
    </p:spTree>
    <p:extLst>
      <p:ext uri="{BB962C8B-B14F-4D97-AF65-F5344CB8AC3E}">
        <p14:creationId xmlns:p14="http://schemas.microsoft.com/office/powerpoint/2010/main" val="374715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solidFill>
                  <a:srgbClr val="7030A0"/>
                </a:solidFill>
              </a:rPr>
              <a:t>Kako se lotiti izdelave </a:t>
            </a:r>
            <a:r>
              <a:rPr lang="sl-SI" dirty="0" err="1">
                <a:solidFill>
                  <a:srgbClr val="7030A0"/>
                </a:solidFill>
              </a:rPr>
              <a:t>smutija</a:t>
            </a:r>
            <a:r>
              <a:rPr lang="sl-SI" dirty="0" smtClean="0">
                <a:solidFill>
                  <a:srgbClr val="7030A0"/>
                </a:solidFill>
              </a:rPr>
              <a:t>?/</a:t>
            </a:r>
            <a:br>
              <a:rPr lang="sl-SI" dirty="0" smtClean="0">
                <a:solidFill>
                  <a:srgbClr val="7030A0"/>
                </a:solidFill>
              </a:rPr>
            </a:br>
            <a:r>
              <a:rPr lang="sl-SI" dirty="0" err="1" smtClean="0">
                <a:solidFill>
                  <a:srgbClr val="7030A0"/>
                </a:solidFill>
              </a:rPr>
              <a:t>Hogyan</a:t>
            </a:r>
            <a:r>
              <a:rPr lang="sl-SI" dirty="0" smtClean="0">
                <a:solidFill>
                  <a:srgbClr val="7030A0"/>
                </a:solidFill>
              </a:rPr>
              <a:t> </a:t>
            </a:r>
            <a:r>
              <a:rPr lang="sl-SI" dirty="0" err="1" smtClean="0">
                <a:solidFill>
                  <a:srgbClr val="7030A0"/>
                </a:solidFill>
              </a:rPr>
              <a:t>készíts</a:t>
            </a:r>
            <a:r>
              <a:rPr lang="sl-SI" dirty="0" smtClean="0">
                <a:solidFill>
                  <a:srgbClr val="7030A0"/>
                </a:solidFill>
              </a:rPr>
              <a:t> </a:t>
            </a:r>
            <a:r>
              <a:rPr lang="sl-SI" dirty="0" err="1" smtClean="0">
                <a:solidFill>
                  <a:srgbClr val="7030A0"/>
                </a:solidFill>
              </a:rPr>
              <a:t>smoothie</a:t>
            </a:r>
            <a:r>
              <a:rPr lang="sl-SI" dirty="0" smtClean="0">
                <a:solidFill>
                  <a:srgbClr val="7030A0"/>
                </a:solidFill>
              </a:rPr>
              <a:t>-t?</a:t>
            </a:r>
            <a:endParaRPr lang="en-US" dirty="0"/>
          </a:p>
        </p:txBody>
      </p:sp>
      <p:sp>
        <p:nvSpPr>
          <p:cNvPr id="3" name="Content Placeholder 2"/>
          <p:cNvSpPr>
            <a:spLocks noGrp="1"/>
          </p:cNvSpPr>
          <p:nvPr>
            <p:ph sz="half" idx="1"/>
          </p:nvPr>
        </p:nvSpPr>
        <p:spPr>
          <a:xfrm>
            <a:off x="1066798" y="1646238"/>
            <a:ext cx="7878419" cy="4754244"/>
          </a:xfrm>
        </p:spPr>
        <p:txBody>
          <a:bodyPr>
            <a:normAutofit fontScale="77500" lnSpcReduction="20000"/>
          </a:bodyPr>
          <a:lstStyle/>
          <a:p>
            <a:pPr marL="0" indent="0">
              <a:buNone/>
            </a:pPr>
            <a:r>
              <a:rPr lang="sl-SI" dirty="0"/>
              <a:t>Nič lažjega</a:t>
            </a:r>
            <a:r>
              <a:rPr lang="sl-SI" dirty="0" smtClean="0"/>
              <a:t>:/</a:t>
            </a:r>
            <a:r>
              <a:rPr lang="sl-SI" dirty="0" err="1" smtClean="0">
                <a:solidFill>
                  <a:schemeClr val="accent3">
                    <a:lumMod val="50000"/>
                  </a:schemeClr>
                </a:solidFill>
              </a:rPr>
              <a:t>Nincs</a:t>
            </a:r>
            <a:r>
              <a:rPr lang="sl-SI" dirty="0" smtClean="0">
                <a:solidFill>
                  <a:schemeClr val="accent3">
                    <a:lumMod val="50000"/>
                  </a:schemeClr>
                </a:solidFill>
              </a:rPr>
              <a:t> </a:t>
            </a:r>
            <a:r>
              <a:rPr lang="sl-SI" dirty="0" err="1" smtClean="0">
                <a:solidFill>
                  <a:schemeClr val="accent3">
                    <a:lumMod val="50000"/>
                  </a:schemeClr>
                </a:solidFill>
              </a:rPr>
              <a:t>egyszerűbb</a:t>
            </a:r>
            <a:r>
              <a:rPr lang="sl-SI" dirty="0" smtClean="0">
                <a:solidFill>
                  <a:schemeClr val="accent3">
                    <a:lumMod val="50000"/>
                  </a:schemeClr>
                </a:solidFill>
              </a:rPr>
              <a:t>: </a:t>
            </a:r>
            <a:endParaRPr lang="sl-SI" dirty="0">
              <a:solidFill>
                <a:schemeClr val="accent3">
                  <a:lumMod val="50000"/>
                </a:schemeClr>
              </a:solidFill>
            </a:endParaRPr>
          </a:p>
          <a:p>
            <a:r>
              <a:rPr lang="sl-SI" dirty="0"/>
              <a:t>Poišči sestavine: sadje, med, zeleno zelenjavo (npr. špinača), lahko pa tudi mleko / smetana / jogurt .../</a:t>
            </a:r>
            <a:r>
              <a:rPr lang="sl-SI" dirty="0" err="1">
                <a:solidFill>
                  <a:schemeClr val="accent3">
                    <a:lumMod val="50000"/>
                  </a:schemeClr>
                </a:solidFill>
              </a:rPr>
              <a:t>Keresd</a:t>
            </a:r>
            <a:r>
              <a:rPr lang="sl-SI" dirty="0">
                <a:solidFill>
                  <a:schemeClr val="accent3">
                    <a:lumMod val="50000"/>
                  </a:schemeClr>
                </a:solidFill>
              </a:rPr>
              <a:t> </a:t>
            </a:r>
            <a:r>
              <a:rPr lang="sl-SI" dirty="0" err="1">
                <a:solidFill>
                  <a:schemeClr val="accent3">
                    <a:lumMod val="50000"/>
                  </a:schemeClr>
                </a:solidFill>
              </a:rPr>
              <a:t>meg</a:t>
            </a:r>
            <a:r>
              <a:rPr lang="sl-SI" dirty="0">
                <a:solidFill>
                  <a:schemeClr val="accent3">
                    <a:lumMod val="50000"/>
                  </a:schemeClr>
                </a:solidFill>
              </a:rPr>
              <a:t> </a:t>
            </a:r>
            <a:r>
              <a:rPr lang="sl-SI" dirty="0" err="1">
                <a:solidFill>
                  <a:schemeClr val="accent3">
                    <a:lumMod val="50000"/>
                  </a:schemeClr>
                </a:solidFill>
              </a:rPr>
              <a:t>az</a:t>
            </a:r>
            <a:r>
              <a:rPr lang="sl-SI" dirty="0">
                <a:solidFill>
                  <a:schemeClr val="accent3">
                    <a:lumMod val="50000"/>
                  </a:schemeClr>
                </a:solidFill>
              </a:rPr>
              <a:t> </a:t>
            </a:r>
            <a:r>
              <a:rPr lang="sl-SI" dirty="0" err="1">
                <a:solidFill>
                  <a:schemeClr val="accent3">
                    <a:lumMod val="50000"/>
                  </a:schemeClr>
                </a:solidFill>
              </a:rPr>
              <a:t>összetevőket</a:t>
            </a:r>
            <a:r>
              <a:rPr lang="sl-SI" dirty="0">
                <a:solidFill>
                  <a:schemeClr val="accent3">
                    <a:lumMod val="50000"/>
                  </a:schemeClr>
                </a:solidFill>
              </a:rPr>
              <a:t>: </a:t>
            </a:r>
            <a:r>
              <a:rPr lang="sl-SI" dirty="0" err="1">
                <a:solidFill>
                  <a:schemeClr val="accent3">
                    <a:lumMod val="50000"/>
                  </a:schemeClr>
                </a:solidFill>
              </a:rPr>
              <a:t>gyümölcs</a:t>
            </a:r>
            <a:r>
              <a:rPr lang="sl-SI" dirty="0">
                <a:solidFill>
                  <a:schemeClr val="accent3">
                    <a:lumMod val="50000"/>
                  </a:schemeClr>
                </a:solidFill>
              </a:rPr>
              <a:t>, </a:t>
            </a:r>
            <a:r>
              <a:rPr lang="sl-SI" dirty="0" err="1">
                <a:solidFill>
                  <a:schemeClr val="accent3">
                    <a:lumMod val="50000"/>
                  </a:schemeClr>
                </a:solidFill>
              </a:rPr>
              <a:t>méz</a:t>
            </a:r>
            <a:r>
              <a:rPr lang="sl-SI" dirty="0">
                <a:solidFill>
                  <a:schemeClr val="accent3">
                    <a:lumMod val="50000"/>
                  </a:schemeClr>
                </a:solidFill>
              </a:rPr>
              <a:t>, </a:t>
            </a:r>
            <a:r>
              <a:rPr lang="sl-SI" dirty="0" err="1">
                <a:solidFill>
                  <a:schemeClr val="accent3">
                    <a:lumMod val="50000"/>
                  </a:schemeClr>
                </a:solidFill>
              </a:rPr>
              <a:t>zöld</a:t>
            </a:r>
            <a:r>
              <a:rPr lang="sl-SI" dirty="0">
                <a:solidFill>
                  <a:schemeClr val="accent3">
                    <a:lumMod val="50000"/>
                  </a:schemeClr>
                </a:solidFill>
              </a:rPr>
              <a:t> </a:t>
            </a:r>
            <a:r>
              <a:rPr lang="sl-SI" dirty="0" err="1">
                <a:solidFill>
                  <a:schemeClr val="accent3">
                    <a:lumMod val="50000"/>
                  </a:schemeClr>
                </a:solidFill>
              </a:rPr>
              <a:t>zöldségek</a:t>
            </a:r>
            <a:r>
              <a:rPr lang="sl-SI" dirty="0">
                <a:solidFill>
                  <a:schemeClr val="accent3">
                    <a:lumMod val="50000"/>
                  </a:schemeClr>
                </a:solidFill>
              </a:rPr>
              <a:t> (pl. </a:t>
            </a:r>
            <a:r>
              <a:rPr lang="sl-SI" dirty="0" err="1">
                <a:solidFill>
                  <a:schemeClr val="accent3">
                    <a:lumMod val="50000"/>
                  </a:schemeClr>
                </a:solidFill>
              </a:rPr>
              <a:t>spenót</a:t>
            </a:r>
            <a:r>
              <a:rPr lang="sl-SI" dirty="0">
                <a:solidFill>
                  <a:schemeClr val="accent3">
                    <a:lumMod val="50000"/>
                  </a:schemeClr>
                </a:solidFill>
              </a:rPr>
              <a:t>), </a:t>
            </a:r>
            <a:r>
              <a:rPr lang="sl-SI" dirty="0" err="1">
                <a:solidFill>
                  <a:schemeClr val="accent3">
                    <a:lumMod val="50000"/>
                  </a:schemeClr>
                </a:solidFill>
              </a:rPr>
              <a:t>valamint</a:t>
            </a:r>
            <a:r>
              <a:rPr lang="sl-SI" dirty="0">
                <a:solidFill>
                  <a:schemeClr val="accent3">
                    <a:lumMod val="50000"/>
                  </a:schemeClr>
                </a:solidFill>
              </a:rPr>
              <a:t> tej / </a:t>
            </a:r>
            <a:r>
              <a:rPr lang="sl-SI" dirty="0" err="1">
                <a:solidFill>
                  <a:schemeClr val="accent3">
                    <a:lumMod val="50000"/>
                  </a:schemeClr>
                </a:solidFill>
              </a:rPr>
              <a:t>tejszín</a:t>
            </a:r>
            <a:r>
              <a:rPr lang="sl-SI" dirty="0">
                <a:solidFill>
                  <a:schemeClr val="accent3">
                    <a:lumMod val="50000"/>
                  </a:schemeClr>
                </a:solidFill>
              </a:rPr>
              <a:t> / </a:t>
            </a:r>
            <a:r>
              <a:rPr lang="sl-SI" dirty="0" err="1">
                <a:solidFill>
                  <a:schemeClr val="accent3">
                    <a:lumMod val="50000"/>
                  </a:schemeClr>
                </a:solidFill>
              </a:rPr>
              <a:t>joghurt</a:t>
            </a:r>
            <a:r>
              <a:rPr lang="sl-SI" dirty="0">
                <a:solidFill>
                  <a:schemeClr val="accent3">
                    <a:lumMod val="50000"/>
                  </a:schemeClr>
                </a:solidFill>
              </a:rPr>
              <a:t> ...</a:t>
            </a:r>
            <a:endParaRPr lang="en-US" dirty="0">
              <a:solidFill>
                <a:schemeClr val="accent3">
                  <a:lumMod val="50000"/>
                </a:schemeClr>
              </a:solidFill>
            </a:endParaRPr>
          </a:p>
          <a:p>
            <a:r>
              <a:rPr lang="sl-SI" dirty="0"/>
              <a:t>Premisli, če je kombinacija živil za tvoj okus dovolj skladna in bo okus uravnotežen (ne prekislo, ne presladko). /</a:t>
            </a:r>
            <a:r>
              <a:rPr lang="sl-SI" dirty="0" err="1">
                <a:solidFill>
                  <a:schemeClr val="accent3">
                    <a:lumMod val="50000"/>
                  </a:schemeClr>
                </a:solidFill>
              </a:rPr>
              <a:t>Fontold</a:t>
            </a:r>
            <a:r>
              <a:rPr lang="sl-SI" dirty="0">
                <a:solidFill>
                  <a:schemeClr val="accent3">
                    <a:lumMod val="50000"/>
                  </a:schemeClr>
                </a:solidFill>
              </a:rPr>
              <a:t> </a:t>
            </a:r>
            <a:r>
              <a:rPr lang="sl-SI" dirty="0" err="1">
                <a:solidFill>
                  <a:schemeClr val="accent3">
                    <a:lumMod val="50000"/>
                  </a:schemeClr>
                </a:solidFill>
              </a:rPr>
              <a:t>meg</a:t>
            </a:r>
            <a:r>
              <a:rPr lang="sl-SI" dirty="0">
                <a:solidFill>
                  <a:schemeClr val="accent3">
                    <a:lumMod val="50000"/>
                  </a:schemeClr>
                </a:solidFill>
              </a:rPr>
              <a:t>, </a:t>
            </a:r>
            <a:r>
              <a:rPr lang="sl-SI" dirty="0" err="1">
                <a:solidFill>
                  <a:schemeClr val="accent3">
                    <a:lumMod val="50000"/>
                  </a:schemeClr>
                </a:solidFill>
              </a:rPr>
              <a:t>hogy</a:t>
            </a:r>
            <a:r>
              <a:rPr lang="sl-SI" dirty="0">
                <a:solidFill>
                  <a:schemeClr val="accent3">
                    <a:lumMod val="50000"/>
                  </a:schemeClr>
                </a:solidFill>
              </a:rPr>
              <a:t> </a:t>
            </a:r>
            <a:r>
              <a:rPr lang="sl-SI" dirty="0" err="1">
                <a:solidFill>
                  <a:schemeClr val="accent3">
                    <a:lumMod val="50000"/>
                  </a:schemeClr>
                </a:solidFill>
              </a:rPr>
              <a:t>az</a:t>
            </a:r>
            <a:r>
              <a:rPr lang="sl-SI" dirty="0">
                <a:solidFill>
                  <a:schemeClr val="accent3">
                    <a:lumMod val="50000"/>
                  </a:schemeClr>
                </a:solidFill>
              </a:rPr>
              <a:t> </a:t>
            </a:r>
            <a:r>
              <a:rPr lang="sl-SI" dirty="0" err="1">
                <a:solidFill>
                  <a:schemeClr val="accent3">
                    <a:lumMod val="50000"/>
                  </a:schemeClr>
                </a:solidFill>
              </a:rPr>
              <a:t>ételek</a:t>
            </a:r>
            <a:r>
              <a:rPr lang="sl-SI" dirty="0">
                <a:solidFill>
                  <a:schemeClr val="accent3">
                    <a:lumMod val="50000"/>
                  </a:schemeClr>
                </a:solidFill>
              </a:rPr>
              <a:t> </a:t>
            </a:r>
            <a:r>
              <a:rPr lang="sl-SI" dirty="0" err="1">
                <a:solidFill>
                  <a:schemeClr val="accent3">
                    <a:lumMod val="50000"/>
                  </a:schemeClr>
                </a:solidFill>
              </a:rPr>
              <a:t>kombinációja</a:t>
            </a:r>
            <a:r>
              <a:rPr lang="sl-SI" dirty="0">
                <a:solidFill>
                  <a:schemeClr val="accent3">
                    <a:lumMod val="50000"/>
                  </a:schemeClr>
                </a:solidFill>
              </a:rPr>
              <a:t> </a:t>
            </a:r>
            <a:r>
              <a:rPr lang="sl-SI" dirty="0" err="1">
                <a:solidFill>
                  <a:schemeClr val="accent3">
                    <a:lumMod val="50000"/>
                  </a:schemeClr>
                </a:solidFill>
              </a:rPr>
              <a:t>megfelel</a:t>
            </a:r>
            <a:r>
              <a:rPr lang="sl-SI" dirty="0">
                <a:solidFill>
                  <a:schemeClr val="accent3">
                    <a:lumMod val="50000"/>
                  </a:schemeClr>
                </a:solidFill>
              </a:rPr>
              <a:t>-e </a:t>
            </a:r>
            <a:r>
              <a:rPr lang="sl-SI" dirty="0" err="1">
                <a:solidFill>
                  <a:schemeClr val="accent3">
                    <a:lumMod val="50000"/>
                  </a:schemeClr>
                </a:solidFill>
              </a:rPr>
              <a:t>az</a:t>
            </a:r>
            <a:r>
              <a:rPr lang="sl-SI" dirty="0">
                <a:solidFill>
                  <a:schemeClr val="accent3">
                    <a:lumMod val="50000"/>
                  </a:schemeClr>
                </a:solidFill>
              </a:rPr>
              <a:t> </a:t>
            </a:r>
            <a:r>
              <a:rPr lang="sl-SI" dirty="0" err="1">
                <a:solidFill>
                  <a:schemeClr val="accent3">
                    <a:lumMod val="50000"/>
                  </a:schemeClr>
                </a:solidFill>
              </a:rPr>
              <a:t>ízlésednek</a:t>
            </a:r>
            <a:r>
              <a:rPr lang="sl-SI" dirty="0">
                <a:solidFill>
                  <a:schemeClr val="accent3">
                    <a:lumMod val="50000"/>
                  </a:schemeClr>
                </a:solidFill>
              </a:rPr>
              <a:t>, és ha </a:t>
            </a:r>
            <a:r>
              <a:rPr lang="sl-SI" dirty="0" err="1">
                <a:solidFill>
                  <a:schemeClr val="accent3">
                    <a:lumMod val="50000"/>
                  </a:schemeClr>
                </a:solidFill>
              </a:rPr>
              <a:t>az</a:t>
            </a:r>
            <a:r>
              <a:rPr lang="sl-SI" dirty="0">
                <a:solidFill>
                  <a:schemeClr val="accent3">
                    <a:lumMod val="50000"/>
                  </a:schemeClr>
                </a:solidFill>
              </a:rPr>
              <a:t> íz </a:t>
            </a:r>
            <a:r>
              <a:rPr lang="sl-SI" dirty="0" err="1">
                <a:solidFill>
                  <a:schemeClr val="accent3">
                    <a:lumMod val="50000"/>
                  </a:schemeClr>
                </a:solidFill>
              </a:rPr>
              <a:t>kiegyensúlyozott</a:t>
            </a:r>
            <a:r>
              <a:rPr lang="sl-SI" dirty="0">
                <a:solidFill>
                  <a:schemeClr val="accent3">
                    <a:lumMod val="50000"/>
                  </a:schemeClr>
                </a:solidFill>
              </a:rPr>
              <a:t>-e (nem túl </a:t>
            </a:r>
            <a:r>
              <a:rPr lang="sl-SI" dirty="0" err="1">
                <a:solidFill>
                  <a:schemeClr val="accent3">
                    <a:lumMod val="50000"/>
                  </a:schemeClr>
                </a:solidFill>
              </a:rPr>
              <a:t>savanyú</a:t>
            </a:r>
            <a:r>
              <a:rPr lang="sl-SI" dirty="0">
                <a:solidFill>
                  <a:schemeClr val="accent3">
                    <a:lumMod val="50000"/>
                  </a:schemeClr>
                </a:solidFill>
              </a:rPr>
              <a:t>, nem túl </a:t>
            </a:r>
            <a:r>
              <a:rPr lang="sl-SI" dirty="0" err="1">
                <a:solidFill>
                  <a:schemeClr val="accent3">
                    <a:lumMod val="50000"/>
                  </a:schemeClr>
                </a:solidFill>
              </a:rPr>
              <a:t>édes</a:t>
            </a:r>
            <a:r>
              <a:rPr lang="sl-SI" dirty="0">
                <a:solidFill>
                  <a:schemeClr val="accent3">
                    <a:lumMod val="50000"/>
                  </a:schemeClr>
                </a:solidFill>
              </a:rPr>
              <a:t>).</a:t>
            </a:r>
            <a:endParaRPr lang="en-US" dirty="0">
              <a:solidFill>
                <a:schemeClr val="accent3">
                  <a:lumMod val="50000"/>
                </a:schemeClr>
              </a:solidFill>
            </a:endParaRPr>
          </a:p>
          <a:p>
            <a:r>
              <a:rPr lang="sl-SI" dirty="0"/>
              <a:t>Živila daj v mešalnik ali pa jih pretlači s paličnim mešalnikom./</a:t>
            </a:r>
            <a:r>
              <a:rPr lang="sl-SI" dirty="0" err="1">
                <a:solidFill>
                  <a:schemeClr val="accent3">
                    <a:lumMod val="50000"/>
                  </a:schemeClr>
                </a:solidFill>
              </a:rPr>
              <a:t>Helyezd</a:t>
            </a:r>
            <a:r>
              <a:rPr lang="sl-SI" dirty="0">
                <a:solidFill>
                  <a:schemeClr val="accent3">
                    <a:lumMod val="50000"/>
                  </a:schemeClr>
                </a:solidFill>
              </a:rPr>
              <a:t> </a:t>
            </a:r>
            <a:r>
              <a:rPr lang="sl-SI" dirty="0" err="1">
                <a:solidFill>
                  <a:schemeClr val="accent3">
                    <a:lumMod val="50000"/>
                  </a:schemeClr>
                </a:solidFill>
              </a:rPr>
              <a:t>az</a:t>
            </a:r>
            <a:r>
              <a:rPr lang="sl-SI" dirty="0">
                <a:solidFill>
                  <a:schemeClr val="accent3">
                    <a:lumMod val="50000"/>
                  </a:schemeClr>
                </a:solidFill>
              </a:rPr>
              <a:t> </a:t>
            </a:r>
            <a:r>
              <a:rPr lang="sl-SI" dirty="0" err="1">
                <a:solidFill>
                  <a:schemeClr val="accent3">
                    <a:lumMod val="50000"/>
                  </a:schemeClr>
                </a:solidFill>
              </a:rPr>
              <a:t>összetevőket</a:t>
            </a:r>
            <a:r>
              <a:rPr lang="sl-SI" dirty="0">
                <a:solidFill>
                  <a:schemeClr val="accent3">
                    <a:lumMod val="50000"/>
                  </a:schemeClr>
                </a:solidFill>
              </a:rPr>
              <a:t> </a:t>
            </a:r>
            <a:r>
              <a:rPr lang="sl-SI" dirty="0" err="1">
                <a:solidFill>
                  <a:schemeClr val="accent3">
                    <a:lumMod val="50000"/>
                  </a:schemeClr>
                </a:solidFill>
              </a:rPr>
              <a:t>egy</a:t>
            </a:r>
            <a:r>
              <a:rPr lang="sl-SI" dirty="0">
                <a:solidFill>
                  <a:schemeClr val="accent3">
                    <a:lumMod val="50000"/>
                  </a:schemeClr>
                </a:solidFill>
              </a:rPr>
              <a:t> </a:t>
            </a:r>
            <a:r>
              <a:rPr lang="sl-SI" dirty="0" err="1">
                <a:solidFill>
                  <a:schemeClr val="accent3">
                    <a:lumMod val="50000"/>
                  </a:schemeClr>
                </a:solidFill>
              </a:rPr>
              <a:t>turmixgépbe</a:t>
            </a:r>
            <a:r>
              <a:rPr lang="sl-SI" dirty="0">
                <a:solidFill>
                  <a:schemeClr val="accent3">
                    <a:lumMod val="50000"/>
                  </a:schemeClr>
                </a:solidFill>
              </a:rPr>
              <a:t>, </a:t>
            </a:r>
            <a:r>
              <a:rPr lang="sl-SI" dirty="0" err="1">
                <a:solidFill>
                  <a:schemeClr val="accent3">
                    <a:lumMod val="50000"/>
                  </a:schemeClr>
                </a:solidFill>
              </a:rPr>
              <a:t>vagy</a:t>
            </a:r>
            <a:r>
              <a:rPr lang="sl-SI" dirty="0">
                <a:solidFill>
                  <a:schemeClr val="accent3">
                    <a:lumMod val="50000"/>
                  </a:schemeClr>
                </a:solidFill>
              </a:rPr>
              <a:t> </a:t>
            </a:r>
            <a:r>
              <a:rPr lang="sl-SI" dirty="0" err="1">
                <a:solidFill>
                  <a:schemeClr val="accent3">
                    <a:lumMod val="50000"/>
                  </a:schemeClr>
                </a:solidFill>
              </a:rPr>
              <a:t>tömörítsd</a:t>
            </a:r>
            <a:r>
              <a:rPr lang="sl-SI" dirty="0">
                <a:solidFill>
                  <a:schemeClr val="accent3">
                    <a:lumMod val="50000"/>
                  </a:schemeClr>
                </a:solidFill>
              </a:rPr>
              <a:t> </a:t>
            </a:r>
            <a:r>
              <a:rPr lang="sl-SI" dirty="0" err="1">
                <a:solidFill>
                  <a:schemeClr val="accent3">
                    <a:lumMod val="50000"/>
                  </a:schemeClr>
                </a:solidFill>
              </a:rPr>
              <a:t>botmixerrel</a:t>
            </a:r>
            <a:r>
              <a:rPr lang="sl-SI" dirty="0">
                <a:solidFill>
                  <a:schemeClr val="accent3">
                    <a:lumMod val="50000"/>
                  </a:schemeClr>
                </a:solidFill>
              </a:rPr>
              <a:t>.</a:t>
            </a:r>
          </a:p>
          <a:p>
            <a:r>
              <a:rPr lang="sl-SI" dirty="0"/>
              <a:t>Poskusi in izboljšaj po potrebi./</a:t>
            </a:r>
            <a:r>
              <a:rPr lang="sl-SI" dirty="0" err="1">
                <a:solidFill>
                  <a:schemeClr val="accent3">
                    <a:lumMod val="50000"/>
                  </a:schemeClr>
                </a:solidFill>
              </a:rPr>
              <a:t>Kóstold</a:t>
            </a:r>
            <a:r>
              <a:rPr lang="sl-SI" dirty="0">
                <a:solidFill>
                  <a:schemeClr val="accent3">
                    <a:lumMod val="50000"/>
                  </a:schemeClr>
                </a:solidFill>
              </a:rPr>
              <a:t> </a:t>
            </a:r>
            <a:r>
              <a:rPr lang="sl-SI" dirty="0" err="1">
                <a:solidFill>
                  <a:schemeClr val="accent3">
                    <a:lumMod val="50000"/>
                  </a:schemeClr>
                </a:solidFill>
              </a:rPr>
              <a:t>meg</a:t>
            </a:r>
            <a:r>
              <a:rPr lang="sl-SI" dirty="0">
                <a:solidFill>
                  <a:schemeClr val="accent3">
                    <a:lumMod val="50000"/>
                  </a:schemeClr>
                </a:solidFill>
              </a:rPr>
              <a:t>, </a:t>
            </a:r>
            <a:r>
              <a:rPr lang="sl-SI" dirty="0" err="1">
                <a:solidFill>
                  <a:schemeClr val="accent3">
                    <a:lumMod val="50000"/>
                  </a:schemeClr>
                </a:solidFill>
              </a:rPr>
              <a:t>szükség</a:t>
            </a:r>
            <a:r>
              <a:rPr lang="sl-SI" dirty="0">
                <a:solidFill>
                  <a:schemeClr val="accent3">
                    <a:lumMod val="50000"/>
                  </a:schemeClr>
                </a:solidFill>
              </a:rPr>
              <a:t> </a:t>
            </a:r>
            <a:r>
              <a:rPr lang="sl-SI" dirty="0" err="1">
                <a:solidFill>
                  <a:schemeClr val="accent3">
                    <a:lumMod val="50000"/>
                  </a:schemeClr>
                </a:solidFill>
              </a:rPr>
              <a:t>szerint</a:t>
            </a:r>
            <a:r>
              <a:rPr lang="sl-SI" dirty="0">
                <a:solidFill>
                  <a:schemeClr val="accent3">
                    <a:lumMod val="50000"/>
                  </a:schemeClr>
                </a:solidFill>
              </a:rPr>
              <a:t> </a:t>
            </a:r>
            <a:r>
              <a:rPr lang="sl-SI" dirty="0" err="1" smtClean="0">
                <a:solidFill>
                  <a:schemeClr val="accent3">
                    <a:lumMod val="50000"/>
                  </a:schemeClr>
                </a:solidFill>
              </a:rPr>
              <a:t>javítsd</a:t>
            </a:r>
            <a:r>
              <a:rPr lang="sl-SI" dirty="0" smtClean="0">
                <a:solidFill>
                  <a:schemeClr val="accent3">
                    <a:lumMod val="50000"/>
                  </a:schemeClr>
                </a:solidFill>
              </a:rPr>
              <a:t> ki.</a:t>
            </a:r>
            <a:endParaRPr lang="sl-SI" dirty="0">
              <a:solidFill>
                <a:schemeClr val="accent3">
                  <a:lumMod val="50000"/>
                </a:schemeClr>
              </a:solidFill>
            </a:endParaRPr>
          </a:p>
          <a:p>
            <a:r>
              <a:rPr lang="sl-SI" dirty="0"/>
              <a:t>Nalij v kozarce in ne pozabi na primerno dekoracijo!/</a:t>
            </a:r>
            <a:r>
              <a:rPr lang="sl-SI" dirty="0" err="1">
                <a:solidFill>
                  <a:schemeClr val="accent3">
                    <a:lumMod val="50000"/>
                  </a:schemeClr>
                </a:solidFill>
              </a:rPr>
              <a:t>Önts</a:t>
            </a:r>
            <a:r>
              <a:rPr lang="sl-SI" dirty="0">
                <a:solidFill>
                  <a:schemeClr val="accent3">
                    <a:lumMod val="50000"/>
                  </a:schemeClr>
                </a:solidFill>
              </a:rPr>
              <a:t> ki </a:t>
            </a:r>
            <a:r>
              <a:rPr lang="sl-SI" dirty="0" err="1" smtClean="0">
                <a:solidFill>
                  <a:schemeClr val="accent3">
                    <a:lumMod val="50000"/>
                  </a:schemeClr>
                </a:solidFill>
              </a:rPr>
              <a:t>poharakba</a:t>
            </a:r>
            <a:r>
              <a:rPr lang="sl-SI" dirty="0" smtClean="0">
                <a:solidFill>
                  <a:schemeClr val="accent3">
                    <a:lumMod val="50000"/>
                  </a:schemeClr>
                </a:solidFill>
              </a:rPr>
              <a:t> </a:t>
            </a:r>
            <a:r>
              <a:rPr lang="sl-SI" dirty="0">
                <a:solidFill>
                  <a:schemeClr val="accent3">
                    <a:lumMod val="50000"/>
                  </a:schemeClr>
                </a:solidFill>
              </a:rPr>
              <a:t>és ne </a:t>
            </a:r>
            <a:r>
              <a:rPr lang="sl-SI" dirty="0" err="1">
                <a:solidFill>
                  <a:schemeClr val="accent3">
                    <a:lumMod val="50000"/>
                  </a:schemeClr>
                </a:solidFill>
              </a:rPr>
              <a:t>felejtsd</a:t>
            </a:r>
            <a:r>
              <a:rPr lang="sl-SI" dirty="0">
                <a:solidFill>
                  <a:schemeClr val="accent3">
                    <a:lumMod val="50000"/>
                  </a:schemeClr>
                </a:solidFill>
              </a:rPr>
              <a:t> </a:t>
            </a:r>
            <a:r>
              <a:rPr lang="sl-SI" dirty="0" err="1">
                <a:solidFill>
                  <a:schemeClr val="accent3">
                    <a:lumMod val="50000"/>
                  </a:schemeClr>
                </a:solidFill>
              </a:rPr>
              <a:t>el</a:t>
            </a:r>
            <a:r>
              <a:rPr lang="sl-SI" dirty="0">
                <a:solidFill>
                  <a:schemeClr val="accent3">
                    <a:lumMod val="50000"/>
                  </a:schemeClr>
                </a:solidFill>
              </a:rPr>
              <a:t> </a:t>
            </a:r>
            <a:r>
              <a:rPr lang="sl-SI" dirty="0" err="1">
                <a:solidFill>
                  <a:schemeClr val="accent3">
                    <a:lumMod val="50000"/>
                  </a:schemeClr>
                </a:solidFill>
              </a:rPr>
              <a:t>megfelelően</a:t>
            </a:r>
            <a:r>
              <a:rPr lang="sl-SI" dirty="0">
                <a:solidFill>
                  <a:schemeClr val="accent3">
                    <a:lumMod val="50000"/>
                  </a:schemeClr>
                </a:solidFill>
              </a:rPr>
              <a:t> </a:t>
            </a:r>
            <a:r>
              <a:rPr lang="sl-SI" dirty="0" err="1">
                <a:solidFill>
                  <a:schemeClr val="accent3">
                    <a:lumMod val="50000"/>
                  </a:schemeClr>
                </a:solidFill>
              </a:rPr>
              <a:t>dekorálni</a:t>
            </a:r>
            <a:r>
              <a:rPr lang="sl-SI" dirty="0">
                <a:solidFill>
                  <a:schemeClr val="accent3">
                    <a:lumMod val="50000"/>
                  </a:schemeClr>
                </a:solidFill>
              </a:rPr>
              <a:t>!</a:t>
            </a:r>
          </a:p>
          <a:p>
            <a:r>
              <a:rPr lang="sl-SI" dirty="0"/>
              <a:t>Fotografiraj, zapiši recept in nam pošlji svoj primer</a:t>
            </a:r>
            <a:r>
              <a:rPr lang="sl-SI" dirty="0" smtClean="0"/>
              <a:t>!/</a:t>
            </a:r>
            <a:r>
              <a:rPr lang="fr-FR" dirty="0">
                <a:solidFill>
                  <a:schemeClr val="accent3">
                    <a:lumMod val="50000"/>
                  </a:schemeClr>
                </a:solidFill>
              </a:rPr>
              <a:t>Fényképezd le, írd le a receptet, és küld el.</a:t>
            </a:r>
            <a:endParaRPr lang="en-US" dirty="0">
              <a:solidFill>
                <a:schemeClr val="accent3">
                  <a:lumMod val="50000"/>
                </a:schemeClr>
              </a:solidFill>
            </a:endParaRPr>
          </a:p>
        </p:txBody>
      </p:sp>
      <p:pic>
        <p:nvPicPr>
          <p:cNvPr id="8" name="Picture 7">
            <a:extLst>
              <a:ext uri="{FF2B5EF4-FFF2-40B4-BE49-F238E27FC236}">
                <a16:creationId xmlns:a16="http://schemas.microsoft.com/office/drawing/2014/main" id="{7F459E89-15B0-4D71-97BC-D73E27632C1C}"/>
              </a:ext>
            </a:extLst>
          </p:cNvPr>
          <p:cNvPicPr>
            <a:picLocks noChangeAspect="1"/>
          </p:cNvPicPr>
          <p:nvPr/>
        </p:nvPicPr>
        <p:blipFill>
          <a:blip r:embed="rId2"/>
          <a:stretch>
            <a:fillRect/>
          </a:stretch>
        </p:blipFill>
        <p:spPr>
          <a:xfrm>
            <a:off x="8852451" y="1051878"/>
            <a:ext cx="2703661" cy="4914626"/>
          </a:xfrm>
          <a:prstGeom prst="rect">
            <a:avLst/>
          </a:prstGeom>
        </p:spPr>
      </p:pic>
    </p:spTree>
    <p:extLst>
      <p:ext uri="{BB962C8B-B14F-4D97-AF65-F5344CB8AC3E}">
        <p14:creationId xmlns:p14="http://schemas.microsoft.com/office/powerpoint/2010/main" val="397344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1CAB7C-8C8D-4345-925C-52B0FBA5FC62}"/>
              </a:ext>
            </a:extLst>
          </p:cNvPr>
          <p:cNvPicPr>
            <a:picLocks noChangeAspect="1"/>
          </p:cNvPicPr>
          <p:nvPr/>
        </p:nvPicPr>
        <p:blipFill>
          <a:blip r:embed="rId2"/>
          <a:stretch>
            <a:fillRect/>
          </a:stretch>
        </p:blipFill>
        <p:spPr>
          <a:xfrm>
            <a:off x="3105150" y="3779574"/>
            <a:ext cx="4824412" cy="2721300"/>
          </a:xfrm>
          <a:prstGeom prst="rect">
            <a:avLst/>
          </a:prstGeom>
        </p:spPr>
      </p:pic>
      <p:sp>
        <p:nvSpPr>
          <p:cNvPr id="2" name="Title 1"/>
          <p:cNvSpPr>
            <a:spLocks noGrp="1"/>
          </p:cNvSpPr>
          <p:nvPr>
            <p:ph type="title"/>
          </p:nvPr>
        </p:nvSpPr>
        <p:spPr>
          <a:xfrm>
            <a:off x="866503" y="357125"/>
            <a:ext cx="10058400" cy="1365657"/>
          </a:xfrm>
        </p:spPr>
        <p:txBody>
          <a:bodyPr>
            <a:normAutofit fontScale="90000"/>
          </a:bodyPr>
          <a:lstStyle/>
          <a:p>
            <a:r>
              <a:rPr lang="sl-SI" dirty="0">
                <a:solidFill>
                  <a:srgbClr val="7030A0"/>
                </a:solidFill>
              </a:rPr>
              <a:t>Če ti smuti ne „diši“ si pripravi</a:t>
            </a:r>
            <a:r>
              <a:rPr lang="sl-SI" dirty="0" smtClean="0">
                <a:solidFill>
                  <a:srgbClr val="7030A0"/>
                </a:solidFill>
              </a:rPr>
              <a:t>:/</a:t>
            </a:r>
            <a:br>
              <a:rPr lang="sl-SI" dirty="0" smtClean="0">
                <a:solidFill>
                  <a:srgbClr val="7030A0"/>
                </a:solidFill>
              </a:rPr>
            </a:br>
            <a:r>
              <a:rPr lang="sl-SI" dirty="0" smtClean="0">
                <a:solidFill>
                  <a:srgbClr val="7030A0"/>
                </a:solidFill>
              </a:rPr>
              <a:t>Ha nem </a:t>
            </a:r>
            <a:r>
              <a:rPr lang="sl-SI" dirty="0" err="1" smtClean="0">
                <a:solidFill>
                  <a:srgbClr val="7030A0"/>
                </a:solidFill>
              </a:rPr>
              <a:t>kedveled</a:t>
            </a:r>
            <a:r>
              <a:rPr lang="sl-SI" dirty="0" smtClean="0">
                <a:solidFill>
                  <a:srgbClr val="7030A0"/>
                </a:solidFill>
              </a:rPr>
              <a:t> </a:t>
            </a:r>
            <a:r>
              <a:rPr lang="sl-SI" dirty="0" err="1" smtClean="0">
                <a:solidFill>
                  <a:srgbClr val="7030A0"/>
                </a:solidFill>
              </a:rPr>
              <a:t>annyira</a:t>
            </a:r>
            <a:r>
              <a:rPr lang="sl-SI" dirty="0" smtClean="0">
                <a:solidFill>
                  <a:srgbClr val="7030A0"/>
                </a:solidFill>
              </a:rPr>
              <a:t> a </a:t>
            </a:r>
            <a:br>
              <a:rPr lang="sl-SI" dirty="0" smtClean="0">
                <a:solidFill>
                  <a:srgbClr val="7030A0"/>
                </a:solidFill>
              </a:rPr>
            </a:br>
            <a:r>
              <a:rPr lang="sl-SI" dirty="0" err="1" smtClean="0">
                <a:solidFill>
                  <a:srgbClr val="7030A0"/>
                </a:solidFill>
              </a:rPr>
              <a:t>smoothie</a:t>
            </a:r>
            <a:r>
              <a:rPr lang="sl-SI" dirty="0" smtClean="0">
                <a:solidFill>
                  <a:srgbClr val="7030A0"/>
                </a:solidFill>
              </a:rPr>
              <a:t>-t, </a:t>
            </a:r>
            <a:r>
              <a:rPr lang="sl-SI" dirty="0" err="1" smtClean="0">
                <a:solidFill>
                  <a:srgbClr val="7030A0"/>
                </a:solidFill>
              </a:rPr>
              <a:t>készíts</a:t>
            </a:r>
            <a:r>
              <a:rPr lang="sl-SI" dirty="0" smtClean="0">
                <a:solidFill>
                  <a:srgbClr val="7030A0"/>
                </a:solidFill>
              </a:rPr>
              <a:t>:</a:t>
            </a:r>
            <a:endParaRPr lang="en-US" dirty="0"/>
          </a:p>
        </p:txBody>
      </p:sp>
      <p:sp>
        <p:nvSpPr>
          <p:cNvPr id="3" name="Content Placeholder 2"/>
          <p:cNvSpPr>
            <a:spLocks noGrp="1"/>
          </p:cNvSpPr>
          <p:nvPr>
            <p:ph sz="half" idx="1"/>
          </p:nvPr>
        </p:nvSpPr>
        <p:spPr>
          <a:xfrm>
            <a:off x="1419226" y="1907850"/>
            <a:ext cx="5959034" cy="2481324"/>
          </a:xfrm>
        </p:spPr>
        <p:txBody>
          <a:bodyPr>
            <a:normAutofit/>
          </a:bodyPr>
          <a:lstStyle/>
          <a:p>
            <a:pPr marL="0" indent="0">
              <a:buNone/>
            </a:pPr>
            <a:r>
              <a:rPr lang="sl-SI" dirty="0" smtClean="0"/>
              <a:t>najboljšo limonado  ali </a:t>
            </a:r>
            <a:r>
              <a:rPr lang="sl-SI" dirty="0" smtClean="0">
                <a:hlinkClick r:id="rId3"/>
              </a:rPr>
              <a:t>v</a:t>
            </a:r>
            <a:r>
              <a:rPr lang="en-US" dirty="0" smtClean="0">
                <a:hlinkClick r:id="rId3"/>
              </a:rPr>
              <a:t>od</a:t>
            </a:r>
            <a:r>
              <a:rPr lang="sl-SI" dirty="0" smtClean="0">
                <a:hlinkClick r:id="rId3"/>
              </a:rPr>
              <a:t>o</a:t>
            </a:r>
            <a:r>
              <a:rPr lang="en-US" dirty="0" smtClean="0">
                <a:hlinkClick r:id="rId3"/>
              </a:rPr>
              <a:t> </a:t>
            </a:r>
            <a:r>
              <a:rPr lang="en-US" dirty="0">
                <a:hlinkClick r:id="rId3"/>
              </a:rPr>
              <a:t>z </a:t>
            </a:r>
            <a:r>
              <a:rPr lang="en-US" dirty="0" err="1" smtClean="0">
                <a:hlinkClick r:id="rId3"/>
              </a:rPr>
              <a:t>okusom</a:t>
            </a:r>
            <a:r>
              <a:rPr lang="sl-SI" dirty="0" smtClean="0"/>
              <a:t>/</a:t>
            </a:r>
          </a:p>
          <a:p>
            <a:pPr marL="0" indent="0">
              <a:buNone/>
            </a:pPr>
            <a:r>
              <a:rPr lang="sl-SI" dirty="0" err="1">
                <a:solidFill>
                  <a:schemeClr val="accent3">
                    <a:lumMod val="50000"/>
                  </a:schemeClr>
                </a:solidFill>
              </a:rPr>
              <a:t>l</a:t>
            </a:r>
            <a:r>
              <a:rPr lang="sl-SI" dirty="0" err="1" smtClean="0">
                <a:solidFill>
                  <a:schemeClr val="accent3">
                    <a:lumMod val="50000"/>
                  </a:schemeClr>
                </a:solidFill>
              </a:rPr>
              <a:t>egjobb</a:t>
            </a:r>
            <a:r>
              <a:rPr lang="sl-SI" dirty="0" smtClean="0">
                <a:solidFill>
                  <a:schemeClr val="accent3">
                    <a:lumMod val="50000"/>
                  </a:schemeClr>
                </a:solidFill>
              </a:rPr>
              <a:t> </a:t>
            </a:r>
            <a:r>
              <a:rPr lang="sl-SI" dirty="0" err="1" smtClean="0">
                <a:solidFill>
                  <a:schemeClr val="accent3">
                    <a:lumMod val="50000"/>
                  </a:schemeClr>
                </a:solidFill>
              </a:rPr>
              <a:t>limonádét</a:t>
            </a:r>
            <a:r>
              <a:rPr lang="sl-SI" dirty="0" smtClean="0">
                <a:solidFill>
                  <a:schemeClr val="accent3">
                    <a:lumMod val="50000"/>
                  </a:schemeClr>
                </a:solidFill>
              </a:rPr>
              <a:t> </a:t>
            </a:r>
            <a:r>
              <a:rPr lang="sl-SI" dirty="0" err="1" smtClean="0">
                <a:solidFill>
                  <a:schemeClr val="accent3">
                    <a:lumMod val="50000"/>
                  </a:schemeClr>
                </a:solidFill>
              </a:rPr>
              <a:t>vagy</a:t>
            </a:r>
            <a:r>
              <a:rPr lang="sl-SI" dirty="0" smtClean="0">
                <a:solidFill>
                  <a:schemeClr val="accent3">
                    <a:lumMod val="50000"/>
                  </a:schemeClr>
                </a:solidFill>
              </a:rPr>
              <a:t> </a:t>
            </a:r>
            <a:r>
              <a:rPr lang="sl-SI" dirty="0" smtClean="0">
                <a:solidFill>
                  <a:schemeClr val="accent4"/>
                </a:solidFill>
                <a:hlinkClick r:id="rId4"/>
              </a:rPr>
              <a:t>ízesített </a:t>
            </a:r>
            <a:r>
              <a:rPr lang="sl-SI" dirty="0" err="1" smtClean="0">
                <a:solidFill>
                  <a:schemeClr val="accent4"/>
                </a:solidFill>
                <a:hlinkClick r:id="rId4"/>
              </a:rPr>
              <a:t>vízet</a:t>
            </a:r>
            <a:endParaRPr lang="sl-SI" dirty="0">
              <a:solidFill>
                <a:schemeClr val="accent4"/>
              </a:solidFill>
            </a:endParaRPr>
          </a:p>
        </p:txBody>
      </p:sp>
      <p:pic>
        <p:nvPicPr>
          <p:cNvPr id="4" name="Picture 3">
            <a:extLst>
              <a:ext uri="{FF2B5EF4-FFF2-40B4-BE49-F238E27FC236}">
                <a16:creationId xmlns:a16="http://schemas.microsoft.com/office/drawing/2014/main" id="{7C7F9DB0-07A0-4981-AEFE-0616D5F4B859}"/>
              </a:ext>
            </a:extLst>
          </p:cNvPr>
          <p:cNvPicPr>
            <a:picLocks noChangeAspect="1"/>
          </p:cNvPicPr>
          <p:nvPr/>
        </p:nvPicPr>
        <p:blipFill>
          <a:blip r:embed="rId5"/>
          <a:stretch>
            <a:fillRect/>
          </a:stretch>
        </p:blipFill>
        <p:spPr>
          <a:xfrm>
            <a:off x="7544988" y="357126"/>
            <a:ext cx="4018361" cy="3817443"/>
          </a:xfrm>
          <a:prstGeom prst="rect">
            <a:avLst/>
          </a:prstGeom>
        </p:spPr>
      </p:pic>
    </p:spTree>
    <p:extLst>
      <p:ext uri="{BB962C8B-B14F-4D97-AF65-F5344CB8AC3E}">
        <p14:creationId xmlns:p14="http://schemas.microsoft.com/office/powerpoint/2010/main" val="371616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Scroll: Horizontal 5">
            <a:extLst>
              <a:ext uri="{FF2B5EF4-FFF2-40B4-BE49-F238E27FC236}">
                <a16:creationId xmlns:a16="http://schemas.microsoft.com/office/drawing/2014/main" id="{88CFAA2D-F9EE-4AAD-9E25-F5EDE0F5C756}"/>
              </a:ext>
            </a:extLst>
          </p:cNvPr>
          <p:cNvSpPr/>
          <p:nvPr/>
        </p:nvSpPr>
        <p:spPr>
          <a:xfrm>
            <a:off x="2013994" y="1192192"/>
            <a:ext cx="8507391" cy="4201609"/>
          </a:xfrm>
          <a:prstGeom prst="horizontalScroll">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b="1" dirty="0">
                <a:ln/>
                <a:solidFill>
                  <a:srgbClr val="C00000"/>
                </a:solidFill>
                <a:latin typeface="Bernard MT Condensed" panose="02050806060905020404" pitchFamily="18" charset="0"/>
              </a:rPr>
              <a:t>ZDRAVO </a:t>
            </a:r>
            <a:r>
              <a:rPr lang="sl-SI" sz="5400" b="1" dirty="0" smtClean="0">
                <a:ln/>
                <a:solidFill>
                  <a:srgbClr val="C00000"/>
                </a:solidFill>
                <a:latin typeface="Bernard MT Condensed" panose="02050806060905020404" pitchFamily="18" charset="0"/>
              </a:rPr>
              <a:t>OKOLJE/</a:t>
            </a:r>
          </a:p>
          <a:p>
            <a:pPr algn="ctr"/>
            <a:r>
              <a:rPr lang="sl-SI" sz="5400" b="1" dirty="0" smtClean="0">
                <a:ln/>
                <a:solidFill>
                  <a:srgbClr val="C00000"/>
                </a:solidFill>
                <a:latin typeface="Bernard MT Condensed" panose="02050806060905020404" pitchFamily="18" charset="0"/>
              </a:rPr>
              <a:t>EGÉSZSÉGES KÖRNYEZET</a:t>
            </a:r>
            <a:endParaRPr lang="sl-SI" sz="5400" b="1" dirty="0">
              <a:ln/>
              <a:solidFill>
                <a:srgbClr val="C00000"/>
              </a:solidFill>
              <a:latin typeface="Bernard MT Condensed" panose="02050806060905020404" pitchFamily="18" charset="0"/>
            </a:endParaRPr>
          </a:p>
        </p:txBody>
      </p:sp>
    </p:spTree>
    <p:extLst>
      <p:ext uri="{BB962C8B-B14F-4D97-AF65-F5344CB8AC3E}">
        <p14:creationId xmlns:p14="http://schemas.microsoft.com/office/powerpoint/2010/main" val="281170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358C1-8EF6-4092-9FBA-206913944DB5}"/>
              </a:ext>
            </a:extLst>
          </p:cNvPr>
          <p:cNvSpPr txBox="1"/>
          <p:nvPr/>
        </p:nvSpPr>
        <p:spPr>
          <a:xfrm>
            <a:off x="1431236" y="701486"/>
            <a:ext cx="9951140" cy="1200329"/>
          </a:xfrm>
          <a:prstGeom prst="rect">
            <a:avLst/>
          </a:prstGeom>
          <a:noFill/>
        </p:spPr>
        <p:txBody>
          <a:bodyPr wrap="square" rtlCol="0">
            <a:spAutoFit/>
          </a:bodyPr>
          <a:lstStyle/>
          <a:p>
            <a:r>
              <a:rPr lang="sl-SI" sz="3600" dirty="0">
                <a:solidFill>
                  <a:srgbClr val="C00000"/>
                </a:solidFill>
              </a:rPr>
              <a:t>Ni zdravja brez zdravega </a:t>
            </a:r>
            <a:r>
              <a:rPr lang="sl-SI" sz="3600" dirty="0" smtClean="0">
                <a:solidFill>
                  <a:srgbClr val="C00000"/>
                </a:solidFill>
              </a:rPr>
              <a:t>okolja!/</a:t>
            </a:r>
          </a:p>
          <a:p>
            <a:r>
              <a:rPr lang="sl-SI" sz="3600" dirty="0" err="1" smtClean="0">
                <a:solidFill>
                  <a:srgbClr val="C00000"/>
                </a:solidFill>
              </a:rPr>
              <a:t>Nincs</a:t>
            </a:r>
            <a:r>
              <a:rPr lang="sl-SI" sz="3600" dirty="0" smtClean="0">
                <a:solidFill>
                  <a:srgbClr val="C00000"/>
                </a:solidFill>
              </a:rPr>
              <a:t> </a:t>
            </a:r>
            <a:r>
              <a:rPr lang="sl-SI" sz="3600" dirty="0" err="1" smtClean="0">
                <a:solidFill>
                  <a:srgbClr val="C00000"/>
                </a:solidFill>
              </a:rPr>
              <a:t>egészség</a:t>
            </a:r>
            <a:r>
              <a:rPr lang="sl-SI" sz="3600" dirty="0" smtClean="0">
                <a:solidFill>
                  <a:srgbClr val="C00000"/>
                </a:solidFill>
              </a:rPr>
              <a:t> </a:t>
            </a:r>
            <a:r>
              <a:rPr lang="sl-SI" sz="3600" dirty="0" err="1" smtClean="0">
                <a:solidFill>
                  <a:srgbClr val="C00000"/>
                </a:solidFill>
              </a:rPr>
              <a:t>egészséges</a:t>
            </a:r>
            <a:r>
              <a:rPr lang="sl-SI" sz="3600" dirty="0" smtClean="0">
                <a:solidFill>
                  <a:srgbClr val="C00000"/>
                </a:solidFill>
              </a:rPr>
              <a:t> </a:t>
            </a:r>
            <a:r>
              <a:rPr lang="sl-SI" sz="3600" dirty="0" err="1" smtClean="0">
                <a:solidFill>
                  <a:srgbClr val="C00000"/>
                </a:solidFill>
              </a:rPr>
              <a:t>környezet</a:t>
            </a:r>
            <a:r>
              <a:rPr lang="sl-SI" sz="3600" dirty="0" smtClean="0">
                <a:solidFill>
                  <a:srgbClr val="C00000"/>
                </a:solidFill>
              </a:rPr>
              <a:t> </a:t>
            </a:r>
            <a:r>
              <a:rPr lang="sl-SI" sz="3600" dirty="0" err="1" smtClean="0">
                <a:solidFill>
                  <a:srgbClr val="C00000"/>
                </a:solidFill>
              </a:rPr>
              <a:t>nélkül</a:t>
            </a:r>
            <a:r>
              <a:rPr lang="sl-SI" sz="3600" dirty="0" smtClean="0">
                <a:solidFill>
                  <a:srgbClr val="C00000"/>
                </a:solidFill>
              </a:rPr>
              <a:t>!</a:t>
            </a:r>
            <a:endParaRPr lang="sl-SI" sz="3600" dirty="0">
              <a:solidFill>
                <a:srgbClr val="C00000"/>
              </a:solidFill>
            </a:endParaRPr>
          </a:p>
        </p:txBody>
      </p:sp>
      <p:sp>
        <p:nvSpPr>
          <p:cNvPr id="3" name="TextBox 2">
            <a:extLst>
              <a:ext uri="{FF2B5EF4-FFF2-40B4-BE49-F238E27FC236}">
                <a16:creationId xmlns:a16="http://schemas.microsoft.com/office/drawing/2014/main" id="{86F1DA9B-AEBA-4F0E-9EEE-52733821274F}"/>
              </a:ext>
            </a:extLst>
          </p:cNvPr>
          <p:cNvSpPr txBox="1"/>
          <p:nvPr/>
        </p:nvSpPr>
        <p:spPr>
          <a:xfrm>
            <a:off x="634410" y="2058421"/>
            <a:ext cx="11048999" cy="4247317"/>
          </a:xfrm>
          <a:prstGeom prst="rect">
            <a:avLst/>
          </a:prstGeom>
          <a:noFill/>
        </p:spPr>
        <p:txBody>
          <a:bodyPr wrap="square" rtlCol="0">
            <a:spAutoFit/>
          </a:bodyPr>
          <a:lstStyle/>
          <a:p>
            <a:r>
              <a:rPr lang="sl-SI" b="1" dirty="0">
                <a:latin typeface="Arial" panose="020B0604020202020204" pitchFamily="34" charset="0"/>
                <a:cs typeface="Arial" panose="020B0604020202020204" pitchFamily="34" charset="0"/>
              </a:rPr>
              <a:t>Najprej si </a:t>
            </a:r>
            <a:r>
              <a:rPr lang="sl-SI" b="1" dirty="0" smtClean="0">
                <a:latin typeface="Arial" panose="020B0604020202020204" pitchFamily="34" charset="0"/>
                <a:cs typeface="Arial" panose="020B0604020202020204" pitchFamily="34" charset="0"/>
              </a:rPr>
              <a:t>oglej </a:t>
            </a:r>
            <a:r>
              <a:rPr lang="sl-SI" b="1" dirty="0">
                <a:latin typeface="Arial" panose="020B0604020202020204" pitchFamily="34" charset="0"/>
                <a:cs typeface="Arial" panose="020B0604020202020204" pitchFamily="34" charset="0"/>
              </a:rPr>
              <a:t>kratke filmčke</a:t>
            </a:r>
            <a:r>
              <a:rPr lang="sl-SI" b="1" dirty="0" smtClean="0">
                <a:latin typeface="Arial" panose="020B0604020202020204" pitchFamily="34" charset="0"/>
                <a:cs typeface="Arial" panose="020B0604020202020204" pitchFamily="34" charset="0"/>
              </a:rPr>
              <a:t>:/</a:t>
            </a:r>
            <a:r>
              <a:rPr lang="sl-SI" b="1" dirty="0" err="1" smtClean="0">
                <a:solidFill>
                  <a:schemeClr val="accent3">
                    <a:lumMod val="50000"/>
                  </a:schemeClr>
                </a:solidFill>
                <a:latin typeface="Arial" panose="020B0604020202020204" pitchFamily="34" charset="0"/>
                <a:cs typeface="Arial" panose="020B0604020202020204" pitchFamily="34" charset="0"/>
              </a:rPr>
              <a:t>Először</a:t>
            </a:r>
            <a:r>
              <a:rPr lang="sl-SI" b="1" dirty="0" smtClean="0">
                <a:solidFill>
                  <a:schemeClr val="accent3">
                    <a:lumMod val="50000"/>
                  </a:schemeClr>
                </a:solidFill>
                <a:latin typeface="Arial" panose="020B0604020202020204" pitchFamily="34" charset="0"/>
                <a:cs typeface="Arial" panose="020B0604020202020204" pitchFamily="34" charset="0"/>
              </a:rPr>
              <a:t> </a:t>
            </a:r>
            <a:r>
              <a:rPr lang="sl-SI" b="1" dirty="0" err="1" smtClean="0">
                <a:solidFill>
                  <a:schemeClr val="accent3">
                    <a:lumMod val="50000"/>
                  </a:schemeClr>
                </a:solidFill>
                <a:latin typeface="Arial" panose="020B0604020202020204" pitchFamily="34" charset="0"/>
                <a:cs typeface="Arial" panose="020B0604020202020204" pitchFamily="34" charset="0"/>
              </a:rPr>
              <a:t>nézd</a:t>
            </a:r>
            <a:r>
              <a:rPr lang="sl-SI" b="1" dirty="0" smtClean="0">
                <a:solidFill>
                  <a:schemeClr val="accent3">
                    <a:lumMod val="50000"/>
                  </a:schemeClr>
                </a:solidFill>
                <a:latin typeface="Arial" panose="020B0604020202020204" pitchFamily="34" charset="0"/>
                <a:cs typeface="Arial" panose="020B0604020202020204" pitchFamily="34" charset="0"/>
              </a:rPr>
              <a:t> </a:t>
            </a:r>
            <a:r>
              <a:rPr lang="sl-SI" b="1" dirty="0" err="1" smtClean="0">
                <a:solidFill>
                  <a:schemeClr val="accent3">
                    <a:lumMod val="50000"/>
                  </a:schemeClr>
                </a:solidFill>
                <a:latin typeface="Arial" panose="020B0604020202020204" pitchFamily="34" charset="0"/>
                <a:cs typeface="Arial" panose="020B0604020202020204" pitchFamily="34" charset="0"/>
              </a:rPr>
              <a:t>meg</a:t>
            </a:r>
            <a:r>
              <a:rPr lang="sl-SI" b="1" dirty="0" smtClean="0">
                <a:solidFill>
                  <a:schemeClr val="accent3">
                    <a:lumMod val="50000"/>
                  </a:schemeClr>
                </a:solidFill>
                <a:latin typeface="Arial" panose="020B0604020202020204" pitchFamily="34" charset="0"/>
                <a:cs typeface="Arial" panose="020B0604020202020204" pitchFamily="34" charset="0"/>
              </a:rPr>
              <a:t> </a:t>
            </a:r>
            <a:r>
              <a:rPr lang="sl-SI" b="1" dirty="0" err="1" smtClean="0">
                <a:solidFill>
                  <a:schemeClr val="accent3">
                    <a:lumMod val="50000"/>
                  </a:schemeClr>
                </a:solidFill>
                <a:latin typeface="Arial" panose="020B0604020202020204" pitchFamily="34" charset="0"/>
                <a:cs typeface="Arial" panose="020B0604020202020204" pitchFamily="34" charset="0"/>
              </a:rPr>
              <a:t>az</a:t>
            </a:r>
            <a:r>
              <a:rPr lang="sl-SI" b="1" dirty="0" smtClean="0">
                <a:solidFill>
                  <a:schemeClr val="accent3">
                    <a:lumMod val="50000"/>
                  </a:schemeClr>
                </a:solidFill>
                <a:latin typeface="Arial" panose="020B0604020202020204" pitchFamily="34" charset="0"/>
                <a:cs typeface="Arial" panose="020B0604020202020204" pitchFamily="34" charset="0"/>
              </a:rPr>
              <a:t> </a:t>
            </a:r>
            <a:r>
              <a:rPr lang="sl-SI" b="1" dirty="0" err="1" smtClean="0">
                <a:solidFill>
                  <a:schemeClr val="accent3">
                    <a:lumMod val="50000"/>
                  </a:schemeClr>
                </a:solidFill>
                <a:latin typeface="Arial" panose="020B0604020202020204" pitchFamily="34" charset="0"/>
                <a:cs typeface="Arial" panose="020B0604020202020204" pitchFamily="34" charset="0"/>
              </a:rPr>
              <a:t>alábbi</a:t>
            </a:r>
            <a:r>
              <a:rPr lang="sl-SI" b="1" dirty="0" smtClean="0">
                <a:solidFill>
                  <a:schemeClr val="accent3">
                    <a:lumMod val="50000"/>
                  </a:schemeClr>
                </a:solidFill>
                <a:latin typeface="Arial" panose="020B0604020202020204" pitchFamily="34" charset="0"/>
                <a:cs typeface="Arial" panose="020B0604020202020204" pitchFamily="34" charset="0"/>
              </a:rPr>
              <a:t> </a:t>
            </a:r>
            <a:r>
              <a:rPr lang="sl-SI" b="1" dirty="0" err="1" smtClean="0">
                <a:solidFill>
                  <a:schemeClr val="accent3">
                    <a:lumMod val="50000"/>
                  </a:schemeClr>
                </a:solidFill>
                <a:latin typeface="Arial" panose="020B0604020202020204" pitchFamily="34" charset="0"/>
                <a:cs typeface="Arial" panose="020B0604020202020204" pitchFamily="34" charset="0"/>
              </a:rPr>
              <a:t>kisfilmeket</a:t>
            </a:r>
            <a:r>
              <a:rPr lang="sl-SI" b="1" dirty="0" smtClean="0">
                <a:solidFill>
                  <a:schemeClr val="accent3">
                    <a:lumMod val="50000"/>
                  </a:schemeClr>
                </a:solidFill>
                <a:latin typeface="Arial" panose="020B0604020202020204" pitchFamily="34" charset="0"/>
                <a:cs typeface="Arial" panose="020B0604020202020204" pitchFamily="34" charset="0"/>
              </a:rPr>
              <a:t>:</a:t>
            </a:r>
          </a:p>
          <a:p>
            <a:endParaRPr lang="sl-SI" b="1" dirty="0">
              <a:solidFill>
                <a:schemeClr val="accent3">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10 </a:t>
            </a:r>
            <a:r>
              <a:rPr lang="en-US" b="1" dirty="0" err="1">
                <a:latin typeface="Arial" panose="020B0604020202020204" pitchFamily="34" charset="0"/>
                <a:cs typeface="Arial" panose="020B0604020202020204" pitchFamily="34" charset="0"/>
              </a:rPr>
              <a:t>apróság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amivel</a:t>
            </a:r>
            <a:r>
              <a:rPr lang="en-US" b="1" dirty="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megme</a:t>
            </a:r>
            <a:r>
              <a:rPr lang="sl-SI" b="1" dirty="0">
                <a:latin typeface="Arial" panose="020B0604020202020204" pitchFamily="34" charset="0"/>
                <a:cs typeface="Arial" panose="020B0604020202020204" pitchFamily="34" charset="0"/>
              </a:rPr>
              <a:t>n</a:t>
            </a:r>
            <a:r>
              <a:rPr lang="en-US" b="1" dirty="0" err="1" smtClean="0">
                <a:latin typeface="Arial" panose="020B0604020202020204" pitchFamily="34" charset="0"/>
                <a:cs typeface="Arial" panose="020B0604020202020204" pitchFamily="34" charset="0"/>
              </a:rPr>
              <a:t>theted</a:t>
            </a:r>
            <a:r>
              <a:rPr 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 </a:t>
            </a:r>
            <a:r>
              <a:rPr lang="en-US" b="1" dirty="0" err="1">
                <a:latin typeface="Arial" panose="020B0604020202020204" pitchFamily="34" charset="0"/>
                <a:cs typeface="Arial" panose="020B0604020202020204" pitchFamily="34" charset="0"/>
              </a:rPr>
              <a:t>Földet</a:t>
            </a:r>
            <a:r>
              <a:rPr lang="en-US" b="1" dirty="0">
                <a:latin typeface="Arial" panose="020B0604020202020204" pitchFamily="34" charset="0"/>
                <a:cs typeface="Arial" panose="020B0604020202020204" pitchFamily="34" charset="0"/>
              </a:rPr>
              <a:t>:</a:t>
            </a:r>
          </a:p>
          <a:p>
            <a:r>
              <a:rPr lang="en-US" b="1" dirty="0">
                <a:latin typeface="Arial" panose="020B0604020202020204" pitchFamily="34" charset="0"/>
                <a:cs typeface="Arial" panose="020B0604020202020204" pitchFamily="34" charset="0"/>
                <a:hlinkClick r:id="rId3"/>
              </a:rPr>
              <a:t>https://www.youtube.com/watch?v=5M_X6vp8kp8&amp;list=RDCMUCEjwheEK9lMWgQOKFGgr0xw&amp;start_radio=1&amp;t=14</a:t>
            </a: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l-SI" b="1" dirty="0">
                <a:latin typeface="Arial" panose="020B0604020202020204" pitchFamily="34" charset="0"/>
                <a:cs typeface="Arial" panose="020B0604020202020204" pitchFamily="34" charset="0"/>
              </a:rPr>
              <a:t>Onesnaženost zraka z delci PM10: </a:t>
            </a:r>
            <a:r>
              <a:rPr lang="sl-SI" b="1" dirty="0">
                <a:latin typeface="Arial" panose="020B0604020202020204" pitchFamily="34" charset="0"/>
                <a:cs typeface="Arial" panose="020B0604020202020204" pitchFamily="34" charset="0"/>
                <a:hlinkClick r:id="rId4"/>
              </a:rPr>
              <a:t>https://www.youtube.com/watch?v=lqnlHOulyUs</a:t>
            </a: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l-SI" b="1" dirty="0">
                <a:latin typeface="Arial" panose="020B0604020202020204" pitchFamily="34" charset="0"/>
                <a:cs typeface="Arial" panose="020B0604020202020204" pitchFamily="34" charset="0"/>
              </a:rPr>
              <a:t>Mali ukrepi za bolj zdravo okolje: </a:t>
            </a:r>
            <a:r>
              <a:rPr lang="sl-SI" b="1" dirty="0">
                <a:latin typeface="Arial" panose="020B0604020202020204" pitchFamily="34" charset="0"/>
                <a:cs typeface="Arial" panose="020B0604020202020204" pitchFamily="34" charset="0"/>
                <a:hlinkClick r:id="rId5"/>
              </a:rPr>
              <a:t>https://www.youtube.com/watch?v=baxCv9WIaCE</a:t>
            </a: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l-SI" b="1" dirty="0">
                <a:latin typeface="Arial" panose="020B0604020202020204" pitchFamily="34" charset="0"/>
                <a:cs typeface="Arial" panose="020B0604020202020204" pitchFamily="34" charset="0"/>
              </a:rPr>
              <a:t>Podnebne spremembe: </a:t>
            </a:r>
            <a:r>
              <a:rPr lang="sl-SI" b="1" dirty="0">
                <a:latin typeface="Arial" panose="020B0604020202020204" pitchFamily="34" charset="0"/>
                <a:cs typeface="Arial" panose="020B0604020202020204" pitchFamily="34" charset="0"/>
                <a:hlinkClick r:id="rId6"/>
              </a:rPr>
              <a:t>https://www.youtube.com/watch?v=wA-ulZWTYzI</a:t>
            </a: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l-SI" b="1" dirty="0">
                <a:latin typeface="Arial" panose="020B0604020202020204" pitchFamily="34" charset="0"/>
                <a:cs typeface="Arial" panose="020B0604020202020204" pitchFamily="34" charset="0"/>
              </a:rPr>
              <a:t>Koliko posamezna država onesnažuje okolje: </a:t>
            </a:r>
            <a:r>
              <a:rPr lang="sl-SI" b="1" dirty="0">
                <a:latin typeface="Arial" panose="020B0604020202020204" pitchFamily="34" charset="0"/>
                <a:cs typeface="Arial" panose="020B0604020202020204" pitchFamily="34" charset="0"/>
                <a:hlinkClick r:id="rId7"/>
              </a:rPr>
              <a:t>https://www.youtube.com/watch?v=VWOHVc7G-UI</a:t>
            </a: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l-SI" b="1" dirty="0">
                <a:latin typeface="Arial" panose="020B0604020202020204" pitchFamily="34" charset="0"/>
                <a:cs typeface="Arial" panose="020B0604020202020204" pitchFamily="34" charset="0"/>
              </a:rPr>
              <a:t>Ohranimo deževni gozd: </a:t>
            </a:r>
            <a:r>
              <a:rPr lang="sl-SI" b="1" dirty="0">
                <a:latin typeface="Arial" panose="020B0604020202020204" pitchFamily="34" charset="0"/>
                <a:cs typeface="Arial" panose="020B0604020202020204" pitchFamily="34" charset="0"/>
                <a:hlinkClick r:id="rId6"/>
              </a:rPr>
              <a:t>https://www.youtube.com/watch?v=wA-ulZWTYzI</a:t>
            </a:r>
            <a:endParaRPr lang="sl-SI"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l-SI" dirty="0"/>
          </a:p>
        </p:txBody>
      </p:sp>
    </p:spTree>
    <p:extLst>
      <p:ext uri="{BB962C8B-B14F-4D97-AF65-F5344CB8AC3E}">
        <p14:creationId xmlns:p14="http://schemas.microsoft.com/office/powerpoint/2010/main" val="169920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Pravokotnik 3"/>
          <p:cNvSpPr/>
          <p:nvPr/>
        </p:nvSpPr>
        <p:spPr>
          <a:xfrm>
            <a:off x="1232451" y="808074"/>
            <a:ext cx="8004313" cy="584775"/>
          </a:xfrm>
          <a:prstGeom prst="rect">
            <a:avLst/>
          </a:prstGeom>
        </p:spPr>
        <p:txBody>
          <a:bodyPr wrap="square">
            <a:spAutoFit/>
          </a:bodyPr>
          <a:lstStyle/>
          <a:p>
            <a:r>
              <a:rPr lang="sl-SI" sz="3200" dirty="0">
                <a:solidFill>
                  <a:srgbClr val="C00000"/>
                </a:solidFill>
              </a:rPr>
              <a:t>Kaj lahko naredimo mi</a:t>
            </a:r>
            <a:r>
              <a:rPr lang="sl-SI" sz="3200" dirty="0" smtClean="0">
                <a:solidFill>
                  <a:srgbClr val="C00000"/>
                </a:solidFill>
              </a:rPr>
              <a:t>?/Mit </a:t>
            </a:r>
            <a:r>
              <a:rPr lang="sl-SI" sz="3200" dirty="0" err="1" smtClean="0">
                <a:solidFill>
                  <a:srgbClr val="C00000"/>
                </a:solidFill>
              </a:rPr>
              <a:t>tehetünk</a:t>
            </a:r>
            <a:r>
              <a:rPr lang="sl-SI" sz="3200" dirty="0" smtClean="0">
                <a:solidFill>
                  <a:srgbClr val="C00000"/>
                </a:solidFill>
              </a:rPr>
              <a:t> mi?</a:t>
            </a:r>
            <a:endParaRPr lang="sl-SI" sz="3200" dirty="0">
              <a:solidFill>
                <a:srgbClr val="C00000"/>
              </a:solidFill>
            </a:endParaRPr>
          </a:p>
        </p:txBody>
      </p:sp>
      <p:sp>
        <p:nvSpPr>
          <p:cNvPr id="5" name="Pravokotnik 4"/>
          <p:cNvSpPr/>
          <p:nvPr/>
        </p:nvSpPr>
        <p:spPr>
          <a:xfrm>
            <a:off x="1232451" y="1587795"/>
            <a:ext cx="9235826" cy="369332"/>
          </a:xfrm>
          <a:prstGeom prst="rect">
            <a:avLst/>
          </a:prstGeom>
        </p:spPr>
        <p:txBody>
          <a:bodyPr wrap="square">
            <a:spAutoFit/>
          </a:bodyPr>
          <a:lstStyle/>
          <a:p>
            <a:r>
              <a:rPr lang="sl-SI" dirty="0"/>
              <a:t>Oglej si posnetek</a:t>
            </a:r>
            <a:r>
              <a:rPr lang="sl-SI" dirty="0" smtClean="0"/>
              <a:t>:/</a:t>
            </a:r>
            <a:r>
              <a:rPr lang="sl-SI" dirty="0" err="1" smtClean="0">
                <a:solidFill>
                  <a:schemeClr val="accent3">
                    <a:lumMod val="50000"/>
                  </a:schemeClr>
                </a:solidFill>
              </a:rPr>
              <a:t>Nézd</a:t>
            </a:r>
            <a:r>
              <a:rPr lang="sl-SI" dirty="0" smtClean="0">
                <a:solidFill>
                  <a:schemeClr val="accent3">
                    <a:lumMod val="50000"/>
                  </a:schemeClr>
                </a:solidFill>
              </a:rPr>
              <a:t> </a:t>
            </a:r>
            <a:r>
              <a:rPr lang="sl-SI" dirty="0" err="1" smtClean="0">
                <a:solidFill>
                  <a:schemeClr val="accent3">
                    <a:lumMod val="50000"/>
                  </a:schemeClr>
                </a:solidFill>
              </a:rPr>
              <a:t>meg</a:t>
            </a:r>
            <a:r>
              <a:rPr lang="sl-SI" dirty="0" smtClean="0">
                <a:solidFill>
                  <a:schemeClr val="accent3">
                    <a:lumMod val="50000"/>
                  </a:schemeClr>
                </a:solidFill>
              </a:rPr>
              <a:t> a </a:t>
            </a:r>
            <a:r>
              <a:rPr lang="sl-SI" dirty="0" err="1" smtClean="0">
                <a:solidFill>
                  <a:schemeClr val="accent3">
                    <a:lumMod val="50000"/>
                  </a:schemeClr>
                </a:solidFill>
              </a:rPr>
              <a:t>felvételt</a:t>
            </a:r>
            <a:r>
              <a:rPr lang="sl-SI" dirty="0" smtClean="0">
                <a:solidFill>
                  <a:schemeClr val="accent3">
                    <a:lumMod val="50000"/>
                  </a:schemeClr>
                </a:solidFill>
              </a:rPr>
              <a:t>  </a:t>
            </a:r>
            <a:r>
              <a:rPr lang="sl-SI" dirty="0">
                <a:hlinkClick r:id="rId3"/>
              </a:rPr>
              <a:t>https://www.youtube.com/watch?v=d3B-TgHzBRw</a:t>
            </a:r>
            <a:endParaRPr lang="sl-SI" dirty="0"/>
          </a:p>
        </p:txBody>
      </p:sp>
      <p:sp>
        <p:nvSpPr>
          <p:cNvPr id="6" name="Pravokotnik 5"/>
          <p:cNvSpPr/>
          <p:nvPr/>
        </p:nvSpPr>
        <p:spPr>
          <a:xfrm>
            <a:off x="861390" y="2152074"/>
            <a:ext cx="11082517" cy="1384995"/>
          </a:xfrm>
          <a:prstGeom prst="rect">
            <a:avLst/>
          </a:prstGeom>
        </p:spPr>
        <p:txBody>
          <a:bodyPr wrap="square">
            <a:spAutoFit/>
          </a:bodyPr>
          <a:lstStyle/>
          <a:p>
            <a:r>
              <a:rPr lang="sl-SI" sz="2400" dirty="0"/>
              <a:t>Možganska nevihta … </a:t>
            </a:r>
            <a:r>
              <a:rPr lang="sl-SI" sz="2400" dirty="0" err="1">
                <a:solidFill>
                  <a:schemeClr val="accent3">
                    <a:lumMod val="50000"/>
                  </a:schemeClr>
                </a:solidFill>
              </a:rPr>
              <a:t>Ötletbörze</a:t>
            </a:r>
            <a:r>
              <a:rPr lang="sl-SI" sz="2400" dirty="0">
                <a:solidFill>
                  <a:schemeClr val="accent3">
                    <a:lumMod val="50000"/>
                  </a:schemeClr>
                </a:solidFill>
              </a:rPr>
              <a:t> </a:t>
            </a:r>
            <a:r>
              <a:rPr lang="sl-SI" sz="2400" dirty="0" smtClean="0">
                <a:solidFill>
                  <a:schemeClr val="accent3">
                    <a:lumMod val="50000"/>
                  </a:schemeClr>
                </a:solidFill>
              </a:rPr>
              <a:t>...</a:t>
            </a:r>
            <a:endParaRPr lang="sl-SI" sz="2400" dirty="0">
              <a:solidFill>
                <a:schemeClr val="accent3">
                  <a:lumMod val="50000"/>
                </a:schemeClr>
              </a:solidFill>
            </a:endParaRPr>
          </a:p>
          <a:p>
            <a:pPr marL="45720"/>
            <a:r>
              <a:rPr lang="sl-SI" sz="2800" dirty="0"/>
              <a:t>Zapiši svoje </a:t>
            </a:r>
            <a:r>
              <a:rPr lang="sl-SI" sz="2800" dirty="0" smtClean="0"/>
              <a:t>ideje na list papirja .... </a:t>
            </a:r>
            <a:r>
              <a:rPr lang="sl-SI" sz="2800" dirty="0"/>
              <a:t>/</a:t>
            </a:r>
            <a:r>
              <a:rPr lang="sl-SI" sz="2800" dirty="0" err="1">
                <a:solidFill>
                  <a:schemeClr val="accent3">
                    <a:lumMod val="50000"/>
                  </a:schemeClr>
                </a:solidFill>
              </a:rPr>
              <a:t>Írd</a:t>
            </a:r>
            <a:r>
              <a:rPr lang="sl-SI" sz="2800" dirty="0">
                <a:solidFill>
                  <a:schemeClr val="accent3">
                    <a:lumMod val="50000"/>
                  </a:schemeClr>
                </a:solidFill>
              </a:rPr>
              <a:t> </a:t>
            </a:r>
            <a:r>
              <a:rPr lang="sl-SI" sz="2800" dirty="0" smtClean="0">
                <a:solidFill>
                  <a:schemeClr val="accent3">
                    <a:lumMod val="50000"/>
                  </a:schemeClr>
                </a:solidFill>
              </a:rPr>
              <a:t>le </a:t>
            </a:r>
            <a:r>
              <a:rPr lang="sl-SI" sz="2800" dirty="0" err="1" smtClean="0">
                <a:solidFill>
                  <a:schemeClr val="accent3">
                    <a:lumMod val="50000"/>
                  </a:schemeClr>
                </a:solidFill>
              </a:rPr>
              <a:t>ötleteid</a:t>
            </a:r>
            <a:r>
              <a:rPr lang="sl-SI" sz="2800" dirty="0" smtClean="0">
                <a:solidFill>
                  <a:schemeClr val="accent3">
                    <a:lumMod val="50000"/>
                  </a:schemeClr>
                </a:solidFill>
              </a:rPr>
              <a:t> </a:t>
            </a:r>
            <a:r>
              <a:rPr lang="sl-SI" sz="2800" dirty="0" err="1" smtClean="0">
                <a:solidFill>
                  <a:schemeClr val="accent3">
                    <a:lumMod val="50000"/>
                  </a:schemeClr>
                </a:solidFill>
              </a:rPr>
              <a:t>egy</a:t>
            </a:r>
            <a:r>
              <a:rPr lang="sl-SI" sz="2800" dirty="0" smtClean="0">
                <a:solidFill>
                  <a:schemeClr val="accent3">
                    <a:lumMod val="50000"/>
                  </a:schemeClr>
                </a:solidFill>
              </a:rPr>
              <a:t> </a:t>
            </a:r>
            <a:r>
              <a:rPr lang="sl-SI" sz="2800" dirty="0" err="1" smtClean="0">
                <a:solidFill>
                  <a:schemeClr val="accent3">
                    <a:lumMod val="50000"/>
                  </a:schemeClr>
                </a:solidFill>
              </a:rPr>
              <a:t>darab</a:t>
            </a:r>
            <a:r>
              <a:rPr lang="sl-SI" sz="2800" dirty="0" smtClean="0">
                <a:solidFill>
                  <a:schemeClr val="accent3">
                    <a:lumMod val="50000"/>
                  </a:schemeClr>
                </a:solidFill>
              </a:rPr>
              <a:t> </a:t>
            </a:r>
            <a:r>
              <a:rPr lang="sl-SI" sz="2800" dirty="0" err="1" smtClean="0">
                <a:solidFill>
                  <a:schemeClr val="accent3">
                    <a:lumMod val="50000"/>
                  </a:schemeClr>
                </a:solidFill>
              </a:rPr>
              <a:t>papírra</a:t>
            </a:r>
            <a:r>
              <a:rPr lang="sl-SI" sz="2800" dirty="0" smtClean="0">
                <a:solidFill>
                  <a:schemeClr val="accent3">
                    <a:lumMod val="50000"/>
                  </a:schemeClr>
                </a:solidFill>
              </a:rPr>
              <a:t> …</a:t>
            </a:r>
            <a:endParaRPr lang="sl-SI" sz="2800" dirty="0">
              <a:solidFill>
                <a:schemeClr val="accent3">
                  <a:lumMod val="50000"/>
                </a:schemeClr>
              </a:solidFill>
            </a:endParaRPr>
          </a:p>
          <a:p>
            <a:pPr marL="45720" indent="0">
              <a:buNone/>
            </a:pPr>
            <a:endParaRPr lang="sl-SI" sz="32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889" y="4345444"/>
            <a:ext cx="2880320" cy="2592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lak 7"/>
          <p:cNvSpPr/>
          <p:nvPr/>
        </p:nvSpPr>
        <p:spPr>
          <a:xfrm>
            <a:off x="1517721" y="5409278"/>
            <a:ext cx="1872208" cy="864096"/>
          </a:xfrm>
          <a:prstGeom prst="cloudCallout">
            <a:avLst>
              <a:gd name="adj1" fmla="val 80168"/>
              <a:gd name="adj2" fmla="val 34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blak 8"/>
          <p:cNvSpPr/>
          <p:nvPr/>
        </p:nvSpPr>
        <p:spPr>
          <a:xfrm>
            <a:off x="1710358" y="3827205"/>
            <a:ext cx="1656184" cy="864096"/>
          </a:xfrm>
          <a:prstGeom prst="cloudCallout">
            <a:avLst>
              <a:gd name="adj1" fmla="val 76725"/>
              <a:gd name="adj2" fmla="val 727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blak 9"/>
          <p:cNvSpPr/>
          <p:nvPr/>
        </p:nvSpPr>
        <p:spPr>
          <a:xfrm>
            <a:off x="5143827" y="3053041"/>
            <a:ext cx="1944216" cy="1152128"/>
          </a:xfrm>
          <a:prstGeom prst="cloudCallout">
            <a:avLst>
              <a:gd name="adj1" fmla="val -1655"/>
              <a:gd name="adj2" fmla="val 833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blak 10"/>
          <p:cNvSpPr/>
          <p:nvPr/>
        </p:nvSpPr>
        <p:spPr>
          <a:xfrm>
            <a:off x="8812093" y="3826346"/>
            <a:ext cx="1656184" cy="864096"/>
          </a:xfrm>
          <a:prstGeom prst="cloudCallout">
            <a:avLst>
              <a:gd name="adj1" fmla="val -96413"/>
              <a:gd name="adj2" fmla="val 686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blak 11"/>
          <p:cNvSpPr/>
          <p:nvPr/>
        </p:nvSpPr>
        <p:spPr>
          <a:xfrm>
            <a:off x="8812093" y="5547248"/>
            <a:ext cx="1656184" cy="864096"/>
          </a:xfrm>
          <a:prstGeom prst="cloudCallout">
            <a:avLst>
              <a:gd name="adj1" fmla="val -103917"/>
              <a:gd name="adj2" fmla="val -32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705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8209C50E-FD66-4E57-8B9B-10CC6A7F6C6B}"/>
              </a:ext>
            </a:extLst>
          </p:cNvPr>
          <p:cNvSpPr/>
          <p:nvPr/>
        </p:nvSpPr>
        <p:spPr>
          <a:xfrm>
            <a:off x="2062222" y="1217975"/>
            <a:ext cx="8937082" cy="4201609"/>
          </a:xfrm>
          <a:prstGeom prst="horizontalScroll">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dirty="0">
                <a:solidFill>
                  <a:schemeClr val="accent6">
                    <a:lumMod val="50000"/>
                  </a:schemeClr>
                </a:solidFill>
                <a:latin typeface="Goudy Stout" panose="0202090407030B020401" pitchFamily="18" charset="0"/>
              </a:rPr>
              <a:t>NOVI </a:t>
            </a:r>
            <a:r>
              <a:rPr lang="sl-SI" sz="5400" dirty="0" smtClean="0">
                <a:solidFill>
                  <a:schemeClr val="accent6">
                    <a:lumMod val="50000"/>
                  </a:schemeClr>
                </a:solidFill>
                <a:latin typeface="Goudy Stout" panose="0202090407030B020401" pitchFamily="18" charset="0"/>
              </a:rPr>
              <a:t>IZZIVI/</a:t>
            </a:r>
          </a:p>
          <a:p>
            <a:pPr algn="ctr"/>
            <a:r>
              <a:rPr lang="sl-SI" sz="5400" b="1" dirty="0" smtClean="0">
                <a:ln/>
                <a:solidFill>
                  <a:schemeClr val="accent6">
                    <a:lumMod val="50000"/>
                  </a:schemeClr>
                </a:solidFill>
                <a:latin typeface="Goudy Stout" panose="0202090407030B020401" pitchFamily="18" charset="0"/>
              </a:rPr>
              <a:t>Új </a:t>
            </a:r>
            <a:r>
              <a:rPr lang="sl-SI" sz="5400" b="1" dirty="0" err="1" smtClean="0">
                <a:ln/>
                <a:solidFill>
                  <a:schemeClr val="accent6">
                    <a:lumMod val="50000"/>
                  </a:schemeClr>
                </a:solidFill>
                <a:latin typeface="Goudy Stout" panose="0202090407030B020401" pitchFamily="18" charset="0"/>
              </a:rPr>
              <a:t>kihívások</a:t>
            </a:r>
            <a:endParaRPr lang="sl-SI" sz="5400" b="1" dirty="0">
              <a:ln/>
              <a:solidFill>
                <a:srgbClr val="C00000"/>
              </a:solidFill>
              <a:latin typeface="Bernard MT Condensed" panose="02050806060905020404" pitchFamily="18" charset="0"/>
            </a:endParaRPr>
          </a:p>
        </p:txBody>
      </p:sp>
    </p:spTree>
    <p:extLst>
      <p:ext uri="{BB962C8B-B14F-4D97-AF65-F5344CB8AC3E}">
        <p14:creationId xmlns:p14="http://schemas.microsoft.com/office/powerpoint/2010/main" val="284082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1477" y="1985377"/>
            <a:ext cx="8895639" cy="3408258"/>
          </a:xfrm>
        </p:spPr>
        <p:txBody>
          <a:bodyPr>
            <a:normAutofit fontScale="90000"/>
          </a:bodyPr>
          <a:lstStyle/>
          <a:p>
            <a:pPr algn="ctr"/>
            <a:r>
              <a:rPr lang="sl-SI" sz="5400" dirty="0">
                <a:solidFill>
                  <a:schemeClr val="accent6">
                    <a:lumMod val="50000"/>
                  </a:schemeClr>
                </a:solidFill>
              </a:rPr>
              <a:t>Sedaj pa te vabim, da sprejmeš </a:t>
            </a:r>
            <a:r>
              <a:rPr lang="sl-SI" sz="5400" u="sng" dirty="0">
                <a:solidFill>
                  <a:schemeClr val="accent6">
                    <a:lumMod val="50000"/>
                  </a:schemeClr>
                </a:solidFill>
              </a:rPr>
              <a:t>enega</a:t>
            </a:r>
            <a:r>
              <a:rPr lang="sl-SI" sz="5400" dirty="0">
                <a:solidFill>
                  <a:schemeClr val="accent6">
                    <a:lumMod val="50000"/>
                  </a:schemeClr>
                </a:solidFill>
              </a:rPr>
              <a:t> izmed naslednjih izzivov in se ga resnično lotiš:/</a:t>
            </a:r>
            <a:br>
              <a:rPr lang="sl-SI" sz="5400" dirty="0">
                <a:solidFill>
                  <a:schemeClr val="accent6">
                    <a:lumMod val="50000"/>
                  </a:schemeClr>
                </a:solidFill>
              </a:rPr>
            </a:br>
            <a:r>
              <a:rPr lang="sl-SI" sz="5400" dirty="0" err="1">
                <a:solidFill>
                  <a:schemeClr val="accent3">
                    <a:lumMod val="50000"/>
                  </a:schemeClr>
                </a:solidFill>
              </a:rPr>
              <a:t>Felhívlak</a:t>
            </a:r>
            <a:r>
              <a:rPr lang="sl-SI" sz="5400" dirty="0">
                <a:solidFill>
                  <a:schemeClr val="accent3">
                    <a:lumMod val="50000"/>
                  </a:schemeClr>
                </a:solidFill>
              </a:rPr>
              <a:t>, </a:t>
            </a:r>
            <a:r>
              <a:rPr lang="sl-SI" sz="5400" dirty="0" err="1">
                <a:solidFill>
                  <a:schemeClr val="accent3">
                    <a:lumMod val="50000"/>
                  </a:schemeClr>
                </a:solidFill>
              </a:rPr>
              <a:t>hogy</a:t>
            </a:r>
            <a:r>
              <a:rPr lang="sl-SI" sz="5400" dirty="0">
                <a:solidFill>
                  <a:schemeClr val="accent3">
                    <a:lumMod val="50000"/>
                  </a:schemeClr>
                </a:solidFill>
              </a:rPr>
              <a:t> </a:t>
            </a:r>
            <a:r>
              <a:rPr lang="sl-SI" sz="5400" dirty="0" err="1">
                <a:solidFill>
                  <a:schemeClr val="accent3">
                    <a:lumMod val="50000"/>
                  </a:schemeClr>
                </a:solidFill>
              </a:rPr>
              <a:t>fogadd</a:t>
            </a:r>
            <a:r>
              <a:rPr lang="sl-SI" sz="5400" dirty="0">
                <a:solidFill>
                  <a:schemeClr val="accent3">
                    <a:lumMod val="50000"/>
                  </a:schemeClr>
                </a:solidFill>
              </a:rPr>
              <a:t> </a:t>
            </a:r>
            <a:r>
              <a:rPr lang="sl-SI" sz="5400" dirty="0" err="1">
                <a:solidFill>
                  <a:schemeClr val="accent3">
                    <a:lumMod val="50000"/>
                  </a:schemeClr>
                </a:solidFill>
              </a:rPr>
              <a:t>el</a:t>
            </a:r>
            <a:r>
              <a:rPr lang="sl-SI" sz="5400" dirty="0">
                <a:solidFill>
                  <a:schemeClr val="accent3">
                    <a:lumMod val="50000"/>
                  </a:schemeClr>
                </a:solidFill>
              </a:rPr>
              <a:t> a </a:t>
            </a:r>
            <a:r>
              <a:rPr lang="sl-SI" sz="5400" dirty="0" err="1">
                <a:solidFill>
                  <a:schemeClr val="accent3">
                    <a:lumMod val="50000"/>
                  </a:schemeClr>
                </a:solidFill>
              </a:rPr>
              <a:t>következő</a:t>
            </a:r>
            <a:r>
              <a:rPr lang="sl-SI" sz="5400" dirty="0">
                <a:solidFill>
                  <a:schemeClr val="accent3">
                    <a:lumMod val="50000"/>
                  </a:schemeClr>
                </a:solidFill>
              </a:rPr>
              <a:t> </a:t>
            </a:r>
            <a:r>
              <a:rPr lang="sl-SI" sz="5400" dirty="0" err="1">
                <a:solidFill>
                  <a:schemeClr val="accent3">
                    <a:lumMod val="50000"/>
                  </a:schemeClr>
                </a:solidFill>
              </a:rPr>
              <a:t>kihívások</a:t>
            </a:r>
            <a:r>
              <a:rPr lang="sl-SI" sz="5400" dirty="0">
                <a:solidFill>
                  <a:schemeClr val="accent3">
                    <a:lumMod val="50000"/>
                  </a:schemeClr>
                </a:solidFill>
              </a:rPr>
              <a:t> </a:t>
            </a:r>
            <a:r>
              <a:rPr lang="sl-SI" sz="5400" u="sng" dirty="0" err="1">
                <a:solidFill>
                  <a:schemeClr val="accent3">
                    <a:lumMod val="50000"/>
                  </a:schemeClr>
                </a:solidFill>
              </a:rPr>
              <a:t>egyikét</a:t>
            </a:r>
            <a:r>
              <a:rPr lang="sl-SI" sz="5400" dirty="0">
                <a:solidFill>
                  <a:schemeClr val="accent3">
                    <a:lumMod val="50000"/>
                  </a:schemeClr>
                </a:solidFill>
              </a:rPr>
              <a:t>, és </a:t>
            </a:r>
            <a:r>
              <a:rPr lang="sl-SI" sz="5400" dirty="0" err="1">
                <a:solidFill>
                  <a:schemeClr val="accent3">
                    <a:lumMod val="50000"/>
                  </a:schemeClr>
                </a:solidFill>
              </a:rPr>
              <a:t>odaadón</a:t>
            </a:r>
            <a:r>
              <a:rPr lang="sl-SI" sz="5400" dirty="0">
                <a:solidFill>
                  <a:schemeClr val="accent3">
                    <a:lumMod val="50000"/>
                  </a:schemeClr>
                </a:solidFill>
              </a:rPr>
              <a:t> </a:t>
            </a:r>
            <a:r>
              <a:rPr lang="sl-SI" sz="5400" dirty="0" err="1">
                <a:solidFill>
                  <a:schemeClr val="accent3">
                    <a:lumMod val="50000"/>
                  </a:schemeClr>
                </a:solidFill>
              </a:rPr>
              <a:t>foglalkozz</a:t>
            </a:r>
            <a:r>
              <a:rPr lang="sl-SI" sz="5400" dirty="0">
                <a:solidFill>
                  <a:schemeClr val="accent3">
                    <a:lumMod val="50000"/>
                  </a:schemeClr>
                </a:solidFill>
              </a:rPr>
              <a:t> vele: </a:t>
            </a:r>
            <a:endParaRPr lang="en-US" sz="5400" dirty="0">
              <a:solidFill>
                <a:schemeClr val="accent3">
                  <a:lumMod val="50000"/>
                </a:schemeClr>
              </a:solidFill>
            </a:endParaRPr>
          </a:p>
        </p:txBody>
      </p:sp>
    </p:spTree>
    <p:extLst>
      <p:ext uri="{BB962C8B-B14F-4D97-AF65-F5344CB8AC3E}">
        <p14:creationId xmlns:p14="http://schemas.microsoft.com/office/powerpoint/2010/main" val="418351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8976" y="1587977"/>
            <a:ext cx="10931906" cy="2639466"/>
          </a:xfrm>
        </p:spPr>
        <p:txBody>
          <a:bodyPr>
            <a:normAutofit/>
          </a:bodyPr>
          <a:lstStyle/>
          <a:p>
            <a:pPr algn="ctr"/>
            <a:r>
              <a:rPr lang="sl-SI" sz="2000" dirty="0">
                <a:solidFill>
                  <a:schemeClr val="accent6">
                    <a:lumMod val="50000"/>
                  </a:schemeClr>
                </a:solidFill>
              </a:rPr>
              <a:t>ŠOLSKI VRTOVI V TEM ČASU CVETIJO IN ZELENIJO, LE, DA JIM MANJKA MLADIH ROK ZA DELO IN SRC ZA OBČUDOVANJE</a:t>
            </a:r>
            <a:r>
              <a:rPr lang="sl-SI" sz="2000" dirty="0" smtClean="0">
                <a:solidFill>
                  <a:schemeClr val="accent6">
                    <a:lumMod val="50000"/>
                  </a:schemeClr>
                </a:solidFill>
              </a:rPr>
              <a:t>.</a:t>
            </a:r>
            <a:br>
              <a:rPr lang="sl-SI" sz="2000" dirty="0" smtClean="0">
                <a:solidFill>
                  <a:schemeClr val="accent6">
                    <a:lumMod val="50000"/>
                  </a:schemeClr>
                </a:solidFill>
              </a:rPr>
            </a:br>
            <a:r>
              <a:rPr lang="sl-SI" sz="2000" b="1" dirty="0"/>
              <a:t>Naj </a:t>
            </a:r>
            <a:r>
              <a:rPr lang="sl-SI" sz="2000" b="1" dirty="0" smtClean="0"/>
              <a:t>tudi </a:t>
            </a:r>
            <a:r>
              <a:rPr lang="sl-SI" sz="2000" b="1" dirty="0"/>
              <a:t>v osami lepo uspeva in razveseljuje vse, ki ga lahko opazujejo. </a:t>
            </a:r>
            <a:r>
              <a:rPr lang="sl-SI" sz="2000" b="1" dirty="0" smtClean="0"/>
              <a:t>Ob </a:t>
            </a:r>
            <a:r>
              <a:rPr lang="sl-SI" sz="2000" b="1" dirty="0"/>
              <a:t>vrnitvi v šolske klopi pa nam bo prijetna barvita dobrodošlica./ </a:t>
            </a:r>
            <a:r>
              <a:rPr lang="sl-SI" sz="2000" dirty="0">
                <a:solidFill>
                  <a:schemeClr val="tx2">
                    <a:lumMod val="75000"/>
                    <a:lumOff val="25000"/>
                  </a:schemeClr>
                </a:solidFill>
              </a:rPr>
              <a:t>AZ ISKOLAI VETEMÉNYESEK IS MÁR EKÖZBEN ZÖLDELNEK ÉS VÍRULNAK, CSAK HIÁNYOLJÁK AZ ÜGYES FIATAL KEZEKET</a:t>
            </a:r>
            <a:r>
              <a:rPr lang="sl-SI" sz="2000" dirty="0"/>
              <a:t>. </a:t>
            </a:r>
            <a:r>
              <a:rPr lang="sl-SI" sz="2000" b="1" dirty="0" err="1"/>
              <a:t>Zöldeljenek</a:t>
            </a:r>
            <a:r>
              <a:rPr lang="sl-SI" sz="2000" b="1" dirty="0"/>
              <a:t> </a:t>
            </a:r>
            <a:r>
              <a:rPr lang="sl-SI" sz="2000" b="1" dirty="0" err="1"/>
              <a:t>szépen</a:t>
            </a:r>
            <a:r>
              <a:rPr lang="sl-SI" sz="2000" b="1" dirty="0"/>
              <a:t> a </a:t>
            </a:r>
            <a:r>
              <a:rPr lang="sl-SI" sz="2000" b="1" dirty="0" err="1"/>
              <a:t>magányban</a:t>
            </a:r>
            <a:r>
              <a:rPr lang="sl-SI" sz="2000" b="1" dirty="0"/>
              <a:t> is, és </a:t>
            </a:r>
            <a:r>
              <a:rPr lang="sl-SI" sz="2000" b="1" dirty="0" err="1"/>
              <a:t>örvendezzék</a:t>
            </a:r>
            <a:r>
              <a:rPr lang="sl-SI" sz="2000" b="1" dirty="0"/>
              <a:t> </a:t>
            </a:r>
            <a:r>
              <a:rPr lang="sl-SI" sz="2000" b="1" dirty="0" err="1"/>
              <a:t>mindazokat</a:t>
            </a:r>
            <a:r>
              <a:rPr lang="sl-SI" sz="2000" b="1" dirty="0"/>
              <a:t>, </a:t>
            </a:r>
            <a:r>
              <a:rPr lang="sl-SI" sz="2000" b="1" dirty="0" err="1"/>
              <a:t>akik</a:t>
            </a:r>
            <a:r>
              <a:rPr lang="sl-SI" sz="2000" b="1" dirty="0"/>
              <a:t> </a:t>
            </a:r>
            <a:r>
              <a:rPr lang="sl-SI" sz="2000" b="1" dirty="0" err="1"/>
              <a:t>rátekintenek</a:t>
            </a:r>
            <a:r>
              <a:rPr lang="sl-SI" sz="2000" b="1" dirty="0"/>
              <a:t>. </a:t>
            </a:r>
            <a:r>
              <a:rPr lang="sl-SI" sz="2000" b="1" dirty="0" err="1"/>
              <a:t>Miután</a:t>
            </a:r>
            <a:r>
              <a:rPr lang="sl-SI" sz="2000" b="1" dirty="0"/>
              <a:t> </a:t>
            </a:r>
            <a:r>
              <a:rPr lang="sl-SI" sz="2000" b="1" dirty="0" err="1"/>
              <a:t>visszatértünk</a:t>
            </a:r>
            <a:r>
              <a:rPr lang="sl-SI" sz="2000" b="1" dirty="0"/>
              <a:t> </a:t>
            </a:r>
            <a:r>
              <a:rPr lang="sl-SI" sz="2000" b="1" dirty="0" err="1"/>
              <a:t>az</a:t>
            </a:r>
            <a:r>
              <a:rPr lang="sl-SI" sz="2000" b="1" dirty="0"/>
              <a:t> </a:t>
            </a:r>
            <a:r>
              <a:rPr lang="sl-SI" sz="2000" b="1" dirty="0" err="1"/>
              <a:t>iskolába</a:t>
            </a:r>
            <a:r>
              <a:rPr lang="sl-SI" sz="2000" b="1" dirty="0"/>
              <a:t>, </a:t>
            </a:r>
            <a:r>
              <a:rPr lang="sl-SI" sz="2000" b="1" dirty="0" err="1"/>
              <a:t>kellemes</a:t>
            </a:r>
            <a:r>
              <a:rPr lang="sl-SI" sz="2000" b="1" dirty="0"/>
              <a:t> </a:t>
            </a:r>
            <a:r>
              <a:rPr lang="sl-SI" sz="2000" b="1" dirty="0" err="1"/>
              <a:t>színes</a:t>
            </a:r>
            <a:r>
              <a:rPr lang="sl-SI" sz="2000" b="1" dirty="0"/>
              <a:t> </a:t>
            </a:r>
            <a:r>
              <a:rPr lang="sl-SI" sz="2000" b="1" dirty="0" err="1"/>
              <a:t>fogadtatásban</a:t>
            </a:r>
            <a:r>
              <a:rPr lang="sl-SI" sz="2000" b="1" dirty="0"/>
              <a:t> </a:t>
            </a:r>
            <a:r>
              <a:rPr lang="sl-SI" sz="2000" b="1" dirty="0" err="1"/>
              <a:t>lesz</a:t>
            </a:r>
            <a:r>
              <a:rPr lang="sl-SI" sz="2000" b="1" dirty="0"/>
              <a:t> </a:t>
            </a:r>
            <a:r>
              <a:rPr lang="sl-SI" sz="2000" b="1" dirty="0" err="1"/>
              <a:t>részünk</a:t>
            </a:r>
            <a:r>
              <a:rPr lang="sl-SI" sz="2000" b="1" dirty="0"/>
              <a:t>.</a:t>
            </a:r>
            <a:r>
              <a:rPr lang="sl-SI" sz="2200" b="1" dirty="0">
                <a:solidFill>
                  <a:schemeClr val="accent6">
                    <a:lumMod val="50000"/>
                  </a:schemeClr>
                </a:solidFill>
              </a:rPr>
              <a:t/>
            </a:r>
            <a:br>
              <a:rPr lang="sl-SI" sz="2200" b="1" dirty="0">
                <a:solidFill>
                  <a:schemeClr val="accent6">
                    <a:lumMod val="50000"/>
                  </a:schemeClr>
                </a:solidFill>
              </a:rPr>
            </a:br>
            <a:endParaRPr lang="en-US" sz="2200" dirty="0">
              <a:solidFill>
                <a:schemeClr val="accent6">
                  <a:lumMod val="50000"/>
                </a:schemeClr>
              </a:solidFill>
            </a:endParaRPr>
          </a:p>
        </p:txBody>
      </p:sp>
      <p:sp>
        <p:nvSpPr>
          <p:cNvPr id="4" name="Pravokotnik 3"/>
          <p:cNvSpPr/>
          <p:nvPr/>
        </p:nvSpPr>
        <p:spPr>
          <a:xfrm>
            <a:off x="318976" y="387648"/>
            <a:ext cx="11412279" cy="1200329"/>
          </a:xfrm>
          <a:prstGeom prst="rect">
            <a:avLst/>
          </a:prstGeom>
        </p:spPr>
        <p:txBody>
          <a:bodyPr wrap="square">
            <a:spAutoFit/>
          </a:bodyPr>
          <a:lstStyle/>
          <a:p>
            <a:r>
              <a:rPr lang="sl-SI" sz="2400" dirty="0" smtClean="0">
                <a:solidFill>
                  <a:schemeClr val="accent6">
                    <a:lumMod val="50000"/>
                  </a:schemeClr>
                </a:solidFill>
                <a:latin typeface="Goudy Stout" panose="0202090407030B020401" pitchFamily="18" charset="0"/>
              </a:rPr>
              <a:t>IZZIV 1: </a:t>
            </a:r>
            <a:r>
              <a:rPr lang="sl-SI" sz="2400" b="1" dirty="0" smtClean="0">
                <a:solidFill>
                  <a:schemeClr val="accent6">
                    <a:lumMod val="50000"/>
                  </a:schemeClr>
                </a:solidFill>
                <a:latin typeface="+mj-lt"/>
              </a:rPr>
              <a:t>posadi ali posej nekaj na doma</a:t>
            </a:r>
            <a:r>
              <a:rPr lang="sl-SI" sz="2400" b="1" dirty="0">
                <a:solidFill>
                  <a:schemeClr val="accent6">
                    <a:lumMod val="50000"/>
                  </a:schemeClr>
                </a:solidFill>
                <a:latin typeface="+mj-lt"/>
              </a:rPr>
              <a:t>č</a:t>
            </a:r>
            <a:r>
              <a:rPr lang="sl-SI" sz="2400" b="1" dirty="0" smtClean="0">
                <a:solidFill>
                  <a:schemeClr val="accent6">
                    <a:lumMod val="50000"/>
                  </a:schemeClr>
                </a:solidFill>
                <a:latin typeface="+mj-lt"/>
              </a:rPr>
              <a:t>em vrtu ali v korito (vrtnino, zelišče, rožo …)/</a:t>
            </a:r>
            <a:r>
              <a:rPr lang="sl-SI" sz="2400" dirty="0">
                <a:solidFill>
                  <a:schemeClr val="accent6">
                    <a:lumMod val="50000"/>
                  </a:schemeClr>
                </a:solidFill>
                <a:latin typeface="Goudy Stout" panose="0202090407030B020401" pitchFamily="18" charset="0"/>
              </a:rPr>
              <a:t> </a:t>
            </a:r>
            <a:r>
              <a:rPr lang="sl-SI" sz="2400" dirty="0" err="1" smtClean="0">
                <a:solidFill>
                  <a:schemeClr val="accent6">
                    <a:lumMod val="50000"/>
                  </a:schemeClr>
                </a:solidFill>
                <a:latin typeface="Goudy Stout" panose="0202090407030B020401" pitchFamily="18" charset="0"/>
              </a:rPr>
              <a:t>kIhívás</a:t>
            </a:r>
            <a:r>
              <a:rPr lang="sl-SI" sz="2400" dirty="0" smtClean="0">
                <a:solidFill>
                  <a:schemeClr val="accent6">
                    <a:lumMod val="50000"/>
                  </a:schemeClr>
                </a:solidFill>
                <a:latin typeface="Goudy Stout" panose="0202090407030B020401" pitchFamily="18" charset="0"/>
              </a:rPr>
              <a:t> </a:t>
            </a:r>
            <a:r>
              <a:rPr lang="sl-SI" sz="2400" dirty="0">
                <a:solidFill>
                  <a:schemeClr val="accent6">
                    <a:lumMod val="50000"/>
                  </a:schemeClr>
                </a:solidFill>
                <a:latin typeface="Goudy Stout" panose="0202090407030B020401" pitchFamily="18" charset="0"/>
              </a:rPr>
              <a:t>1: </a:t>
            </a:r>
            <a:r>
              <a:rPr lang="sl-SI" sz="2400" b="1" dirty="0" smtClean="0">
                <a:solidFill>
                  <a:schemeClr val="accent6">
                    <a:lumMod val="50000"/>
                  </a:schemeClr>
                </a:solidFill>
                <a:latin typeface="+mj-lt"/>
              </a:rPr>
              <a:t>: </a:t>
            </a:r>
            <a:r>
              <a:rPr lang="sl-SI" sz="2400" b="1" dirty="0" err="1">
                <a:solidFill>
                  <a:schemeClr val="accent6">
                    <a:lumMod val="50000"/>
                  </a:schemeClr>
                </a:solidFill>
                <a:latin typeface="+mj-lt"/>
              </a:rPr>
              <a:t>ültess</a:t>
            </a:r>
            <a:r>
              <a:rPr lang="sl-SI" sz="2400" b="1" dirty="0">
                <a:solidFill>
                  <a:schemeClr val="accent6">
                    <a:lumMod val="50000"/>
                  </a:schemeClr>
                </a:solidFill>
                <a:latin typeface="+mj-lt"/>
              </a:rPr>
              <a:t> </a:t>
            </a:r>
            <a:r>
              <a:rPr lang="sl-SI" sz="2400" b="1" dirty="0" err="1">
                <a:solidFill>
                  <a:schemeClr val="accent6">
                    <a:lumMod val="50000"/>
                  </a:schemeClr>
                </a:solidFill>
                <a:latin typeface="+mj-lt"/>
              </a:rPr>
              <a:t>vagy</a:t>
            </a:r>
            <a:r>
              <a:rPr lang="sl-SI" sz="2400" b="1" dirty="0">
                <a:solidFill>
                  <a:schemeClr val="accent6">
                    <a:lumMod val="50000"/>
                  </a:schemeClr>
                </a:solidFill>
                <a:latin typeface="+mj-lt"/>
              </a:rPr>
              <a:t> </a:t>
            </a:r>
            <a:r>
              <a:rPr lang="sl-SI" sz="2400" b="1" dirty="0" err="1">
                <a:solidFill>
                  <a:schemeClr val="accent6">
                    <a:lumMod val="50000"/>
                  </a:schemeClr>
                </a:solidFill>
                <a:latin typeface="+mj-lt"/>
              </a:rPr>
              <a:t>vess</a:t>
            </a:r>
            <a:r>
              <a:rPr lang="sl-SI" sz="2400" b="1" dirty="0">
                <a:solidFill>
                  <a:schemeClr val="accent6">
                    <a:lumMod val="50000"/>
                  </a:schemeClr>
                </a:solidFill>
                <a:latin typeface="+mj-lt"/>
              </a:rPr>
              <a:t> be </a:t>
            </a:r>
            <a:r>
              <a:rPr lang="sl-SI" sz="2400" b="1" dirty="0" err="1">
                <a:solidFill>
                  <a:schemeClr val="accent6">
                    <a:lumMod val="50000"/>
                  </a:schemeClr>
                </a:solidFill>
                <a:latin typeface="+mj-lt"/>
              </a:rPr>
              <a:t>valamit</a:t>
            </a:r>
            <a:r>
              <a:rPr lang="sl-SI" sz="2400" b="1" dirty="0">
                <a:solidFill>
                  <a:schemeClr val="accent6">
                    <a:lumMod val="50000"/>
                  </a:schemeClr>
                </a:solidFill>
                <a:latin typeface="+mj-lt"/>
              </a:rPr>
              <a:t> </a:t>
            </a:r>
            <a:r>
              <a:rPr lang="sl-SI" sz="2400" b="1" dirty="0" err="1">
                <a:solidFill>
                  <a:schemeClr val="accent6">
                    <a:lumMod val="50000"/>
                  </a:schemeClr>
                </a:solidFill>
                <a:latin typeface="+mj-lt"/>
              </a:rPr>
              <a:t>az</a:t>
            </a:r>
            <a:r>
              <a:rPr lang="sl-SI" sz="2400" b="1" dirty="0">
                <a:solidFill>
                  <a:schemeClr val="accent6">
                    <a:lumMod val="50000"/>
                  </a:schemeClr>
                </a:solidFill>
                <a:latin typeface="+mj-lt"/>
              </a:rPr>
              <a:t> </a:t>
            </a:r>
            <a:r>
              <a:rPr lang="sl-SI" sz="2400" b="1" dirty="0" err="1">
                <a:solidFill>
                  <a:schemeClr val="accent6">
                    <a:lumMod val="50000"/>
                  </a:schemeClr>
                </a:solidFill>
                <a:latin typeface="+mj-lt"/>
              </a:rPr>
              <a:t>otthoni</a:t>
            </a:r>
            <a:r>
              <a:rPr lang="sl-SI" sz="2400" b="1" dirty="0">
                <a:solidFill>
                  <a:schemeClr val="accent6">
                    <a:lumMod val="50000"/>
                  </a:schemeClr>
                </a:solidFill>
                <a:latin typeface="+mj-lt"/>
              </a:rPr>
              <a:t> </a:t>
            </a:r>
            <a:r>
              <a:rPr lang="sl-SI" sz="2400" b="1" dirty="0" err="1">
                <a:solidFill>
                  <a:schemeClr val="accent6">
                    <a:lumMod val="50000"/>
                  </a:schemeClr>
                </a:solidFill>
                <a:latin typeface="+mj-lt"/>
              </a:rPr>
              <a:t>kertbe</a:t>
            </a:r>
            <a:r>
              <a:rPr lang="sl-SI" sz="2400" b="1" dirty="0">
                <a:solidFill>
                  <a:schemeClr val="accent6">
                    <a:lumMod val="50000"/>
                  </a:schemeClr>
                </a:solidFill>
                <a:latin typeface="+mj-lt"/>
              </a:rPr>
              <a:t>/</a:t>
            </a:r>
            <a:r>
              <a:rPr lang="sl-SI" sz="2400" b="1" dirty="0" err="1">
                <a:solidFill>
                  <a:schemeClr val="accent6">
                    <a:lumMod val="50000"/>
                  </a:schemeClr>
                </a:solidFill>
                <a:latin typeface="+mj-lt"/>
              </a:rPr>
              <a:t>veteményesbe</a:t>
            </a:r>
            <a:r>
              <a:rPr lang="sl-SI" sz="2400" b="1" dirty="0">
                <a:solidFill>
                  <a:schemeClr val="accent6">
                    <a:lumMod val="50000"/>
                  </a:schemeClr>
                </a:solidFill>
                <a:latin typeface="+mj-lt"/>
              </a:rPr>
              <a:t>, </a:t>
            </a:r>
            <a:r>
              <a:rPr lang="sl-SI" sz="2400" b="1" dirty="0" err="1">
                <a:solidFill>
                  <a:schemeClr val="accent6">
                    <a:lumMod val="50000"/>
                  </a:schemeClr>
                </a:solidFill>
                <a:latin typeface="+mj-lt"/>
              </a:rPr>
              <a:t>vagy</a:t>
            </a:r>
            <a:r>
              <a:rPr lang="sl-SI" sz="2400" b="1" dirty="0">
                <a:solidFill>
                  <a:schemeClr val="accent6">
                    <a:lumMod val="50000"/>
                  </a:schemeClr>
                </a:solidFill>
                <a:latin typeface="+mj-lt"/>
              </a:rPr>
              <a:t> </a:t>
            </a:r>
            <a:r>
              <a:rPr lang="sl-SI" sz="2400" b="1" dirty="0" err="1">
                <a:solidFill>
                  <a:schemeClr val="accent6">
                    <a:lumMod val="50000"/>
                  </a:schemeClr>
                </a:solidFill>
                <a:latin typeface="+mj-lt"/>
              </a:rPr>
              <a:t>egy</a:t>
            </a:r>
            <a:r>
              <a:rPr lang="sl-SI" sz="2400" b="1" dirty="0">
                <a:solidFill>
                  <a:schemeClr val="accent6">
                    <a:lumMod val="50000"/>
                  </a:schemeClr>
                </a:solidFill>
                <a:latin typeface="+mj-lt"/>
              </a:rPr>
              <a:t> </a:t>
            </a:r>
            <a:r>
              <a:rPr lang="sl-SI" sz="2400" b="1" dirty="0" err="1">
                <a:solidFill>
                  <a:schemeClr val="accent6">
                    <a:lumMod val="50000"/>
                  </a:schemeClr>
                </a:solidFill>
                <a:latin typeface="+mj-lt"/>
              </a:rPr>
              <a:t>cserépbe</a:t>
            </a:r>
            <a:r>
              <a:rPr lang="sl-SI" sz="2400" b="1" dirty="0">
                <a:solidFill>
                  <a:schemeClr val="accent6">
                    <a:lumMod val="50000"/>
                  </a:schemeClr>
                </a:solidFill>
                <a:latin typeface="+mj-lt"/>
              </a:rPr>
              <a:t> (</a:t>
            </a:r>
            <a:r>
              <a:rPr lang="sl-SI" sz="2400" b="1" dirty="0" err="1">
                <a:solidFill>
                  <a:schemeClr val="accent6">
                    <a:lumMod val="50000"/>
                  </a:schemeClr>
                </a:solidFill>
                <a:latin typeface="+mj-lt"/>
              </a:rPr>
              <a:t>zöldség</a:t>
            </a:r>
            <a:r>
              <a:rPr lang="sl-SI" sz="2400" b="1" dirty="0">
                <a:solidFill>
                  <a:schemeClr val="accent6">
                    <a:lumMod val="50000"/>
                  </a:schemeClr>
                </a:solidFill>
                <a:latin typeface="+mj-lt"/>
              </a:rPr>
              <a:t>, </a:t>
            </a:r>
            <a:r>
              <a:rPr lang="sl-SI" sz="2400" b="1" dirty="0" err="1">
                <a:solidFill>
                  <a:schemeClr val="accent6">
                    <a:lumMod val="50000"/>
                  </a:schemeClr>
                </a:solidFill>
                <a:latin typeface="+mj-lt"/>
              </a:rPr>
              <a:t>gyógynövény</a:t>
            </a:r>
            <a:r>
              <a:rPr lang="sl-SI" sz="2400" b="1" dirty="0">
                <a:solidFill>
                  <a:schemeClr val="accent6">
                    <a:lumMod val="50000"/>
                  </a:schemeClr>
                </a:solidFill>
                <a:latin typeface="+mj-lt"/>
              </a:rPr>
              <a:t>, </a:t>
            </a:r>
            <a:r>
              <a:rPr lang="sl-SI" sz="2400" b="1" dirty="0" err="1">
                <a:solidFill>
                  <a:schemeClr val="accent6">
                    <a:lumMod val="50000"/>
                  </a:schemeClr>
                </a:solidFill>
                <a:latin typeface="+mj-lt"/>
              </a:rPr>
              <a:t>virág</a:t>
            </a:r>
            <a:r>
              <a:rPr lang="sl-SI" sz="2400" b="1" dirty="0">
                <a:solidFill>
                  <a:schemeClr val="accent6">
                    <a:lumMod val="50000"/>
                  </a:schemeClr>
                </a:solidFill>
                <a:latin typeface="+mj-lt"/>
              </a:rPr>
              <a:t>…) </a:t>
            </a:r>
            <a:endParaRPr lang="sl-SI" sz="2400" b="1" dirty="0" smtClean="0">
              <a:solidFill>
                <a:schemeClr val="accent6">
                  <a:lumMod val="50000"/>
                </a:schemeClr>
              </a:solidFill>
              <a:latin typeface="+mj-lt"/>
            </a:endParaRPr>
          </a:p>
        </p:txBody>
      </p:sp>
      <p:sp>
        <p:nvSpPr>
          <p:cNvPr id="6" name="AutoShape 2" descr="Zelenjavni vrt za začetnike | Naša super hra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7" name="Slika 6"/>
          <p:cNvPicPr>
            <a:picLocks noChangeAspect="1"/>
          </p:cNvPicPr>
          <p:nvPr/>
        </p:nvPicPr>
        <p:blipFill>
          <a:blip r:embed="rId3"/>
          <a:stretch>
            <a:fillRect/>
          </a:stretch>
        </p:blipFill>
        <p:spPr>
          <a:xfrm>
            <a:off x="9127425" y="3941129"/>
            <a:ext cx="2234026" cy="1486643"/>
          </a:xfrm>
          <a:prstGeom prst="rect">
            <a:avLst/>
          </a:prstGeom>
        </p:spPr>
      </p:pic>
      <p:pic>
        <p:nvPicPr>
          <p:cNvPr id="8" name="Slika 7"/>
          <p:cNvPicPr>
            <a:picLocks noChangeAspect="1"/>
          </p:cNvPicPr>
          <p:nvPr/>
        </p:nvPicPr>
        <p:blipFill>
          <a:blip r:embed="rId4"/>
          <a:stretch>
            <a:fillRect/>
          </a:stretch>
        </p:blipFill>
        <p:spPr>
          <a:xfrm>
            <a:off x="318976" y="3864021"/>
            <a:ext cx="1325137" cy="1769126"/>
          </a:xfrm>
          <a:prstGeom prst="rect">
            <a:avLst/>
          </a:prstGeom>
        </p:spPr>
      </p:pic>
      <p:pic>
        <p:nvPicPr>
          <p:cNvPr id="9" name="Slika 8"/>
          <p:cNvPicPr>
            <a:picLocks noChangeAspect="1"/>
          </p:cNvPicPr>
          <p:nvPr/>
        </p:nvPicPr>
        <p:blipFill>
          <a:blip r:embed="rId5"/>
          <a:stretch>
            <a:fillRect/>
          </a:stretch>
        </p:blipFill>
        <p:spPr>
          <a:xfrm>
            <a:off x="1754682" y="5430259"/>
            <a:ext cx="1793388" cy="1345041"/>
          </a:xfrm>
          <a:prstGeom prst="rect">
            <a:avLst/>
          </a:prstGeom>
        </p:spPr>
      </p:pic>
      <p:pic>
        <p:nvPicPr>
          <p:cNvPr id="10" name="Slika 9"/>
          <p:cNvPicPr>
            <a:picLocks noChangeAspect="1"/>
          </p:cNvPicPr>
          <p:nvPr/>
        </p:nvPicPr>
        <p:blipFill>
          <a:blip r:embed="rId6"/>
          <a:stretch>
            <a:fillRect/>
          </a:stretch>
        </p:blipFill>
        <p:spPr>
          <a:xfrm>
            <a:off x="6003235" y="4850296"/>
            <a:ext cx="2887506" cy="1925004"/>
          </a:xfrm>
          <a:prstGeom prst="rect">
            <a:avLst/>
          </a:prstGeom>
        </p:spPr>
      </p:pic>
      <p:pic>
        <p:nvPicPr>
          <p:cNvPr id="11" name="Slika 10"/>
          <p:cNvPicPr>
            <a:picLocks noChangeAspect="1"/>
          </p:cNvPicPr>
          <p:nvPr/>
        </p:nvPicPr>
        <p:blipFill>
          <a:blip r:embed="rId7"/>
          <a:stretch>
            <a:fillRect/>
          </a:stretch>
        </p:blipFill>
        <p:spPr>
          <a:xfrm>
            <a:off x="3548070" y="4045220"/>
            <a:ext cx="2367716" cy="1440855"/>
          </a:xfrm>
          <a:prstGeom prst="rect">
            <a:avLst/>
          </a:prstGeom>
        </p:spPr>
      </p:pic>
    </p:spTree>
    <p:extLst>
      <p:ext uri="{BB962C8B-B14F-4D97-AF65-F5344CB8AC3E}">
        <p14:creationId xmlns:p14="http://schemas.microsoft.com/office/powerpoint/2010/main" val="181783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628332"/>
          </a:xfrm>
        </p:spPr>
        <p:txBody>
          <a:bodyPr>
            <a:normAutofit fontScale="90000"/>
          </a:bodyPr>
          <a:lstStyle/>
          <a:p>
            <a:r>
              <a:rPr lang="sl-SI" dirty="0"/>
              <a:t>Dragi </a:t>
            </a:r>
            <a:r>
              <a:rPr lang="sl-SI" dirty="0" smtClean="0"/>
              <a:t>učenec/učenka!</a:t>
            </a:r>
            <a:br>
              <a:rPr lang="sl-SI" dirty="0" smtClean="0"/>
            </a:br>
            <a:r>
              <a:rPr lang="sl-SI" dirty="0" err="1" smtClean="0"/>
              <a:t>Kedves</a:t>
            </a:r>
            <a:r>
              <a:rPr lang="sl-SI" dirty="0" smtClean="0"/>
              <a:t> </a:t>
            </a:r>
            <a:r>
              <a:rPr lang="sl-SI" dirty="0" err="1" smtClean="0"/>
              <a:t>tanuló</a:t>
            </a:r>
            <a:r>
              <a:rPr lang="sl-SI" dirty="0" smtClean="0"/>
              <a:t>!</a:t>
            </a:r>
            <a:endParaRPr lang="en-US" dirty="0"/>
          </a:p>
        </p:txBody>
      </p:sp>
      <p:sp>
        <p:nvSpPr>
          <p:cNvPr id="4" name="Content Placeholder 2">
            <a:extLst>
              <a:ext uri="{FF2B5EF4-FFF2-40B4-BE49-F238E27FC236}">
                <a16:creationId xmlns:a16="http://schemas.microsoft.com/office/drawing/2014/main" id="{C7043970-3A3F-4132-A0F4-AD9E8D41F3CC}"/>
              </a:ext>
            </a:extLst>
          </p:cNvPr>
          <p:cNvSpPr txBox="1">
            <a:spLocks/>
          </p:cNvSpPr>
          <p:nvPr/>
        </p:nvSpPr>
        <p:spPr>
          <a:xfrm>
            <a:off x="1066800" y="1757915"/>
            <a:ext cx="10058400" cy="24165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a:lstStyle>
          <a:p>
            <a:pPr marL="0" indent="0">
              <a:buNone/>
            </a:pPr>
            <a:r>
              <a:rPr lang="sl-SI" dirty="0"/>
              <a:t>Tvoj današnji šolski dan bo potekal drugače kot običajno. Želim ti, da si današnji čas vzameš čisto zase, da zadihaš, se sprostiš in pomisliš na svoje bližnje. Tudi to je pot k osebnemu zdravju</a:t>
            </a:r>
            <a:r>
              <a:rPr lang="sl-SI" dirty="0" smtClean="0"/>
              <a:t>./</a:t>
            </a:r>
            <a:r>
              <a:rPr lang="sl-SI" i="1" dirty="0" smtClean="0">
                <a:solidFill>
                  <a:schemeClr val="accent3">
                    <a:lumMod val="50000"/>
                  </a:schemeClr>
                </a:solidFill>
              </a:rPr>
              <a:t>A </a:t>
            </a:r>
            <a:r>
              <a:rPr lang="sl-SI" i="1" dirty="0" err="1" smtClean="0">
                <a:solidFill>
                  <a:schemeClr val="accent3">
                    <a:lumMod val="50000"/>
                  </a:schemeClr>
                </a:solidFill>
              </a:rPr>
              <a:t>mai</a:t>
            </a:r>
            <a:r>
              <a:rPr lang="sl-SI" i="1" dirty="0" smtClean="0">
                <a:solidFill>
                  <a:schemeClr val="accent3">
                    <a:lumMod val="50000"/>
                  </a:schemeClr>
                </a:solidFill>
              </a:rPr>
              <a:t> </a:t>
            </a:r>
            <a:r>
              <a:rPr lang="sl-SI" i="1" dirty="0" err="1" smtClean="0">
                <a:solidFill>
                  <a:schemeClr val="accent3">
                    <a:lumMod val="50000"/>
                  </a:schemeClr>
                </a:solidFill>
              </a:rPr>
              <a:t>napod</a:t>
            </a:r>
            <a:r>
              <a:rPr lang="sl-SI" i="1" dirty="0" smtClean="0">
                <a:solidFill>
                  <a:schemeClr val="accent3">
                    <a:lumMod val="50000"/>
                  </a:schemeClr>
                </a:solidFill>
              </a:rPr>
              <a:t> a </a:t>
            </a:r>
            <a:r>
              <a:rPr lang="sl-SI" i="1" dirty="0" err="1" smtClean="0">
                <a:solidFill>
                  <a:schemeClr val="accent3">
                    <a:lumMod val="50000"/>
                  </a:schemeClr>
                </a:solidFill>
              </a:rPr>
              <a:t>megszokottnál</a:t>
            </a:r>
            <a:r>
              <a:rPr lang="sl-SI" i="1" dirty="0" smtClean="0">
                <a:solidFill>
                  <a:schemeClr val="accent3">
                    <a:lumMod val="50000"/>
                  </a:schemeClr>
                </a:solidFill>
              </a:rPr>
              <a:t> </a:t>
            </a:r>
            <a:r>
              <a:rPr lang="sl-SI" i="1" dirty="0" err="1" smtClean="0">
                <a:solidFill>
                  <a:schemeClr val="accent3">
                    <a:lumMod val="50000"/>
                  </a:schemeClr>
                </a:solidFill>
              </a:rPr>
              <a:t>egy</a:t>
            </a:r>
            <a:r>
              <a:rPr lang="sl-SI" i="1" dirty="0" smtClean="0">
                <a:solidFill>
                  <a:schemeClr val="accent3">
                    <a:lumMod val="50000"/>
                  </a:schemeClr>
                </a:solidFill>
              </a:rPr>
              <a:t> </a:t>
            </a:r>
            <a:r>
              <a:rPr lang="sl-SI" i="1" dirty="0" err="1" smtClean="0">
                <a:solidFill>
                  <a:schemeClr val="accent3">
                    <a:lumMod val="50000"/>
                  </a:schemeClr>
                </a:solidFill>
              </a:rPr>
              <a:t>kicsit</a:t>
            </a:r>
            <a:r>
              <a:rPr lang="sl-SI" i="1" dirty="0" smtClean="0">
                <a:solidFill>
                  <a:schemeClr val="accent3">
                    <a:lumMod val="50000"/>
                  </a:schemeClr>
                </a:solidFill>
              </a:rPr>
              <a:t> </a:t>
            </a:r>
            <a:r>
              <a:rPr lang="sl-SI" i="1" dirty="0" err="1" smtClean="0">
                <a:solidFill>
                  <a:schemeClr val="accent3">
                    <a:lumMod val="50000"/>
                  </a:schemeClr>
                </a:solidFill>
              </a:rPr>
              <a:t>másképp</a:t>
            </a:r>
            <a:r>
              <a:rPr lang="sl-SI" i="1" dirty="0" smtClean="0">
                <a:solidFill>
                  <a:schemeClr val="accent3">
                    <a:lumMod val="50000"/>
                  </a:schemeClr>
                </a:solidFill>
              </a:rPr>
              <a:t> </a:t>
            </a:r>
            <a:r>
              <a:rPr lang="sl-SI" i="1" dirty="0" err="1" smtClean="0">
                <a:solidFill>
                  <a:schemeClr val="accent3">
                    <a:lumMod val="50000"/>
                  </a:schemeClr>
                </a:solidFill>
              </a:rPr>
              <a:t>fog</a:t>
            </a:r>
            <a:r>
              <a:rPr lang="sl-SI" i="1" dirty="0" smtClean="0">
                <a:solidFill>
                  <a:schemeClr val="accent3">
                    <a:lumMod val="50000"/>
                  </a:schemeClr>
                </a:solidFill>
              </a:rPr>
              <a:t> </a:t>
            </a:r>
            <a:r>
              <a:rPr lang="sl-SI" i="1" dirty="0" err="1" smtClean="0">
                <a:solidFill>
                  <a:schemeClr val="accent3">
                    <a:lumMod val="50000"/>
                  </a:schemeClr>
                </a:solidFill>
              </a:rPr>
              <a:t>zajlani</a:t>
            </a:r>
            <a:r>
              <a:rPr lang="sl-SI" i="1" dirty="0">
                <a:solidFill>
                  <a:schemeClr val="accent3">
                    <a:lumMod val="50000"/>
                  </a:schemeClr>
                </a:solidFill>
              </a:rPr>
              <a:t>. </a:t>
            </a:r>
            <a:r>
              <a:rPr lang="sl-SI" i="1" dirty="0" err="1">
                <a:solidFill>
                  <a:schemeClr val="accent3">
                    <a:lumMod val="50000"/>
                  </a:schemeClr>
                </a:solidFill>
              </a:rPr>
              <a:t>Azt</a:t>
            </a:r>
            <a:r>
              <a:rPr lang="sl-SI" i="1" dirty="0">
                <a:solidFill>
                  <a:schemeClr val="accent3">
                    <a:lumMod val="50000"/>
                  </a:schemeClr>
                </a:solidFill>
              </a:rPr>
              <a:t> </a:t>
            </a:r>
            <a:r>
              <a:rPr lang="sl-SI" i="1" dirty="0" err="1">
                <a:solidFill>
                  <a:schemeClr val="accent3">
                    <a:lumMod val="50000"/>
                  </a:schemeClr>
                </a:solidFill>
              </a:rPr>
              <a:t>kívánom</a:t>
            </a:r>
            <a:r>
              <a:rPr lang="sl-SI" i="1" dirty="0">
                <a:solidFill>
                  <a:schemeClr val="accent3">
                    <a:lumMod val="50000"/>
                  </a:schemeClr>
                </a:solidFill>
              </a:rPr>
              <a:t>, </a:t>
            </a:r>
            <a:r>
              <a:rPr lang="sl-SI" i="1" dirty="0" err="1">
                <a:solidFill>
                  <a:schemeClr val="accent3">
                    <a:lumMod val="50000"/>
                  </a:schemeClr>
                </a:solidFill>
              </a:rPr>
              <a:t>hogy</a:t>
            </a:r>
            <a:r>
              <a:rPr lang="sl-SI" i="1" dirty="0">
                <a:solidFill>
                  <a:schemeClr val="accent3">
                    <a:lumMod val="50000"/>
                  </a:schemeClr>
                </a:solidFill>
              </a:rPr>
              <a:t> a </a:t>
            </a:r>
            <a:r>
              <a:rPr lang="sl-SI" i="1" dirty="0" err="1">
                <a:solidFill>
                  <a:schemeClr val="accent3">
                    <a:lumMod val="50000"/>
                  </a:schemeClr>
                </a:solidFill>
              </a:rPr>
              <a:t>mai</a:t>
            </a:r>
            <a:r>
              <a:rPr lang="sl-SI" i="1" dirty="0">
                <a:solidFill>
                  <a:schemeClr val="accent3">
                    <a:lumMod val="50000"/>
                  </a:schemeClr>
                </a:solidFill>
              </a:rPr>
              <a:t> napot </a:t>
            </a:r>
            <a:r>
              <a:rPr lang="sl-SI" i="1" dirty="0" err="1">
                <a:solidFill>
                  <a:schemeClr val="accent3">
                    <a:lumMod val="50000"/>
                  </a:schemeClr>
                </a:solidFill>
              </a:rPr>
              <a:t>teljes</a:t>
            </a:r>
            <a:r>
              <a:rPr lang="sl-SI" i="1" dirty="0">
                <a:solidFill>
                  <a:schemeClr val="accent3">
                    <a:lumMod val="50000"/>
                  </a:schemeClr>
                </a:solidFill>
              </a:rPr>
              <a:t> </a:t>
            </a:r>
            <a:r>
              <a:rPr lang="sl-SI" i="1" dirty="0" err="1">
                <a:solidFill>
                  <a:schemeClr val="accent3">
                    <a:lumMod val="50000"/>
                  </a:schemeClr>
                </a:solidFill>
              </a:rPr>
              <a:t>mértékben</a:t>
            </a:r>
            <a:r>
              <a:rPr lang="sl-SI" i="1" dirty="0">
                <a:solidFill>
                  <a:schemeClr val="accent3">
                    <a:lumMod val="50000"/>
                  </a:schemeClr>
                </a:solidFill>
              </a:rPr>
              <a:t> </a:t>
            </a:r>
            <a:r>
              <a:rPr lang="sl-SI" i="1" dirty="0" err="1">
                <a:solidFill>
                  <a:schemeClr val="accent3">
                    <a:lumMod val="50000"/>
                  </a:schemeClr>
                </a:solidFill>
              </a:rPr>
              <a:t>magadra</a:t>
            </a:r>
            <a:r>
              <a:rPr lang="sl-SI" i="1" dirty="0">
                <a:solidFill>
                  <a:schemeClr val="accent3">
                    <a:lumMod val="50000"/>
                  </a:schemeClr>
                </a:solidFill>
              </a:rPr>
              <a:t> </a:t>
            </a:r>
            <a:r>
              <a:rPr lang="sl-SI" i="1" dirty="0" err="1">
                <a:solidFill>
                  <a:schemeClr val="accent3">
                    <a:lumMod val="50000"/>
                  </a:schemeClr>
                </a:solidFill>
              </a:rPr>
              <a:t>szánd</a:t>
            </a:r>
            <a:r>
              <a:rPr lang="sl-SI" i="1" dirty="0">
                <a:solidFill>
                  <a:schemeClr val="accent3">
                    <a:lumMod val="50000"/>
                  </a:schemeClr>
                </a:solidFill>
              </a:rPr>
              <a:t>, </a:t>
            </a:r>
            <a:r>
              <a:rPr lang="sl-SI" i="1" dirty="0" err="1">
                <a:solidFill>
                  <a:schemeClr val="accent3">
                    <a:lumMod val="50000"/>
                  </a:schemeClr>
                </a:solidFill>
              </a:rPr>
              <a:t>hogy</a:t>
            </a:r>
            <a:r>
              <a:rPr lang="sl-SI" i="1" dirty="0">
                <a:solidFill>
                  <a:schemeClr val="accent3">
                    <a:lumMod val="50000"/>
                  </a:schemeClr>
                </a:solidFill>
              </a:rPr>
              <a:t> </a:t>
            </a:r>
            <a:r>
              <a:rPr lang="sl-SI" i="1" dirty="0" err="1">
                <a:solidFill>
                  <a:schemeClr val="accent3">
                    <a:lumMod val="50000"/>
                  </a:schemeClr>
                </a:solidFill>
              </a:rPr>
              <a:t>ellazulj</a:t>
            </a:r>
            <a:r>
              <a:rPr lang="sl-SI" i="1" dirty="0">
                <a:solidFill>
                  <a:schemeClr val="accent3">
                    <a:lumMod val="50000"/>
                  </a:schemeClr>
                </a:solidFill>
              </a:rPr>
              <a:t>, </a:t>
            </a:r>
            <a:r>
              <a:rPr lang="sl-SI" i="1" dirty="0" err="1">
                <a:solidFill>
                  <a:schemeClr val="accent3">
                    <a:lumMod val="50000"/>
                  </a:schemeClr>
                </a:solidFill>
              </a:rPr>
              <a:t>fellélegez</a:t>
            </a:r>
            <a:r>
              <a:rPr lang="sl-SI" i="1" dirty="0">
                <a:solidFill>
                  <a:schemeClr val="accent3">
                    <a:lumMod val="50000"/>
                  </a:schemeClr>
                </a:solidFill>
              </a:rPr>
              <a:t> és </a:t>
            </a:r>
            <a:r>
              <a:rPr lang="sl-SI" i="1" dirty="0" err="1">
                <a:solidFill>
                  <a:schemeClr val="accent3">
                    <a:lumMod val="50000"/>
                  </a:schemeClr>
                </a:solidFill>
              </a:rPr>
              <a:t>gondolj</a:t>
            </a:r>
            <a:r>
              <a:rPr lang="sl-SI" i="1" dirty="0">
                <a:solidFill>
                  <a:schemeClr val="accent3">
                    <a:lumMod val="50000"/>
                  </a:schemeClr>
                </a:solidFill>
              </a:rPr>
              <a:t> a </a:t>
            </a:r>
            <a:r>
              <a:rPr lang="sl-SI" i="1" dirty="0" err="1">
                <a:solidFill>
                  <a:schemeClr val="accent3">
                    <a:lumMod val="50000"/>
                  </a:schemeClr>
                </a:solidFill>
              </a:rPr>
              <a:t>szeretteidre</a:t>
            </a:r>
            <a:r>
              <a:rPr lang="sl-SI" i="1" dirty="0">
                <a:solidFill>
                  <a:schemeClr val="accent3">
                    <a:lumMod val="50000"/>
                  </a:schemeClr>
                </a:solidFill>
              </a:rPr>
              <a:t>. </a:t>
            </a:r>
            <a:r>
              <a:rPr lang="sl-SI" i="1" dirty="0" err="1">
                <a:solidFill>
                  <a:schemeClr val="accent3">
                    <a:lumMod val="50000"/>
                  </a:schemeClr>
                </a:solidFill>
              </a:rPr>
              <a:t>Ez</a:t>
            </a:r>
            <a:r>
              <a:rPr lang="sl-SI" i="1" dirty="0">
                <a:solidFill>
                  <a:schemeClr val="accent3">
                    <a:lumMod val="50000"/>
                  </a:schemeClr>
                </a:solidFill>
              </a:rPr>
              <a:t> </a:t>
            </a:r>
            <a:r>
              <a:rPr lang="sl-SI" i="1" dirty="0" err="1">
                <a:solidFill>
                  <a:schemeClr val="accent3">
                    <a:lumMod val="50000"/>
                  </a:schemeClr>
                </a:solidFill>
              </a:rPr>
              <a:t>mind</a:t>
            </a:r>
            <a:r>
              <a:rPr lang="sl-SI" i="1" dirty="0">
                <a:solidFill>
                  <a:schemeClr val="accent3">
                    <a:lumMod val="50000"/>
                  </a:schemeClr>
                </a:solidFill>
              </a:rPr>
              <a:t> a </a:t>
            </a:r>
            <a:r>
              <a:rPr lang="sl-SI" i="1" dirty="0" err="1">
                <a:solidFill>
                  <a:schemeClr val="accent3">
                    <a:lumMod val="50000"/>
                  </a:schemeClr>
                </a:solidFill>
              </a:rPr>
              <a:t>személyes</a:t>
            </a:r>
            <a:r>
              <a:rPr lang="sl-SI" i="1" dirty="0">
                <a:solidFill>
                  <a:schemeClr val="accent3">
                    <a:lumMod val="50000"/>
                  </a:schemeClr>
                </a:solidFill>
              </a:rPr>
              <a:t> </a:t>
            </a:r>
            <a:r>
              <a:rPr lang="sl-SI" i="1" dirty="0" err="1">
                <a:solidFill>
                  <a:schemeClr val="accent3">
                    <a:lumMod val="50000"/>
                  </a:schemeClr>
                </a:solidFill>
              </a:rPr>
              <a:t>egészség</a:t>
            </a:r>
            <a:r>
              <a:rPr lang="sl-SI" i="1" dirty="0">
                <a:solidFill>
                  <a:schemeClr val="accent3">
                    <a:lumMod val="50000"/>
                  </a:schemeClr>
                </a:solidFill>
              </a:rPr>
              <a:t> </a:t>
            </a:r>
            <a:r>
              <a:rPr lang="sl-SI" i="1" dirty="0" err="1">
                <a:solidFill>
                  <a:schemeClr val="accent3">
                    <a:lumMod val="50000"/>
                  </a:schemeClr>
                </a:solidFill>
              </a:rPr>
              <a:t>felé</a:t>
            </a:r>
            <a:r>
              <a:rPr lang="sl-SI" i="1" dirty="0">
                <a:solidFill>
                  <a:schemeClr val="accent3">
                    <a:lumMod val="50000"/>
                  </a:schemeClr>
                </a:solidFill>
              </a:rPr>
              <a:t> </a:t>
            </a:r>
            <a:r>
              <a:rPr lang="sl-SI" i="1" dirty="0" err="1">
                <a:solidFill>
                  <a:schemeClr val="accent3">
                    <a:lumMod val="50000"/>
                  </a:schemeClr>
                </a:solidFill>
              </a:rPr>
              <a:t>vezető</a:t>
            </a:r>
            <a:r>
              <a:rPr lang="sl-SI" i="1" dirty="0">
                <a:solidFill>
                  <a:schemeClr val="accent3">
                    <a:lumMod val="50000"/>
                  </a:schemeClr>
                </a:solidFill>
              </a:rPr>
              <a:t> út</a:t>
            </a:r>
            <a:r>
              <a:rPr lang="sl-SI" i="1" dirty="0" smtClean="0">
                <a:solidFill>
                  <a:schemeClr val="accent3">
                    <a:lumMod val="50000"/>
                  </a:schemeClr>
                </a:solidFill>
              </a:rPr>
              <a:t>.</a:t>
            </a:r>
          </a:p>
          <a:p>
            <a:pPr marL="0" indent="0">
              <a:buNone/>
            </a:pPr>
            <a:endParaRPr lang="sl-SI" dirty="0"/>
          </a:p>
          <a:p>
            <a:pPr marL="0" indent="0">
              <a:buFont typeface="Arial" pitchFamily="34" charset="0"/>
              <a:buNone/>
            </a:pPr>
            <a:endParaRPr lang="sl-SI" dirty="0"/>
          </a:p>
        </p:txBody>
      </p:sp>
      <p:sp>
        <p:nvSpPr>
          <p:cNvPr id="5" name="Content Placeholder 2">
            <a:extLst>
              <a:ext uri="{FF2B5EF4-FFF2-40B4-BE49-F238E27FC236}">
                <a16:creationId xmlns:a16="http://schemas.microsoft.com/office/drawing/2014/main" id="{273391B5-9BDC-44C2-ADF9-5AEE2CC02B39}"/>
              </a:ext>
            </a:extLst>
          </p:cNvPr>
          <p:cNvSpPr txBox="1">
            <a:spLocks/>
          </p:cNvSpPr>
          <p:nvPr/>
        </p:nvSpPr>
        <p:spPr>
          <a:xfrm>
            <a:off x="1066800" y="4532242"/>
            <a:ext cx="10058400" cy="1232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a:lstStyle>
          <a:p>
            <a:pPr marL="0" indent="0">
              <a:buNone/>
            </a:pPr>
            <a:r>
              <a:rPr lang="sl-SI" dirty="0"/>
              <a:t>(Svetujem ti, da tale </a:t>
            </a:r>
            <a:r>
              <a:rPr lang="sl-SI" dirty="0" smtClean="0"/>
              <a:t>PPT </a:t>
            </a:r>
            <a:r>
              <a:rPr lang="sl-SI" dirty="0"/>
              <a:t>gledaš v načinu predstavitve, da bodo do izraza prišli vsi učinki in povezave</a:t>
            </a:r>
            <a:r>
              <a:rPr lang="sl-SI" dirty="0" smtClean="0">
                <a:solidFill>
                  <a:schemeClr val="accent3">
                    <a:lumMod val="50000"/>
                  </a:schemeClr>
                </a:solidFill>
              </a:rPr>
              <a:t>.)/(</a:t>
            </a:r>
            <a:r>
              <a:rPr lang="sl-SI" i="1" dirty="0" err="1" smtClean="0">
                <a:solidFill>
                  <a:schemeClr val="accent3">
                    <a:lumMod val="50000"/>
                  </a:schemeClr>
                </a:solidFill>
              </a:rPr>
              <a:t>Azt</a:t>
            </a:r>
            <a:r>
              <a:rPr lang="sl-SI" i="1" dirty="0" smtClean="0">
                <a:solidFill>
                  <a:schemeClr val="accent3">
                    <a:lumMod val="50000"/>
                  </a:schemeClr>
                </a:solidFill>
              </a:rPr>
              <a:t> </a:t>
            </a:r>
            <a:r>
              <a:rPr lang="sl-SI" i="1" dirty="0" err="1">
                <a:solidFill>
                  <a:schemeClr val="accent3">
                    <a:lumMod val="50000"/>
                  </a:schemeClr>
                </a:solidFill>
              </a:rPr>
              <a:t>javaslom</a:t>
            </a:r>
            <a:r>
              <a:rPr lang="sl-SI" i="1" dirty="0">
                <a:solidFill>
                  <a:schemeClr val="accent3">
                    <a:lumMod val="50000"/>
                  </a:schemeClr>
                </a:solidFill>
              </a:rPr>
              <a:t>, </a:t>
            </a:r>
            <a:r>
              <a:rPr lang="sl-SI" i="1" dirty="0" err="1">
                <a:solidFill>
                  <a:schemeClr val="accent3">
                    <a:lumMod val="50000"/>
                  </a:schemeClr>
                </a:solidFill>
              </a:rPr>
              <a:t>hogy</a:t>
            </a:r>
            <a:r>
              <a:rPr lang="sl-SI" i="1" dirty="0">
                <a:solidFill>
                  <a:schemeClr val="accent3">
                    <a:lumMod val="50000"/>
                  </a:schemeClr>
                </a:solidFill>
              </a:rPr>
              <a:t> </a:t>
            </a:r>
            <a:r>
              <a:rPr lang="sl-SI" i="1" dirty="0" err="1">
                <a:solidFill>
                  <a:schemeClr val="accent3">
                    <a:lumMod val="50000"/>
                  </a:schemeClr>
                </a:solidFill>
              </a:rPr>
              <a:t>ezt</a:t>
            </a:r>
            <a:r>
              <a:rPr lang="sl-SI" i="1" dirty="0">
                <a:solidFill>
                  <a:schemeClr val="accent3">
                    <a:lumMod val="50000"/>
                  </a:schemeClr>
                </a:solidFill>
              </a:rPr>
              <a:t> a PPT-t a </a:t>
            </a:r>
            <a:r>
              <a:rPr lang="sl-SI" i="1" dirty="0" err="1">
                <a:solidFill>
                  <a:schemeClr val="accent3">
                    <a:lumMod val="50000"/>
                  </a:schemeClr>
                </a:solidFill>
              </a:rPr>
              <a:t>prezentációs</a:t>
            </a:r>
            <a:r>
              <a:rPr lang="sl-SI" i="1" dirty="0">
                <a:solidFill>
                  <a:schemeClr val="accent3">
                    <a:lumMod val="50000"/>
                  </a:schemeClr>
                </a:solidFill>
              </a:rPr>
              <a:t> </a:t>
            </a:r>
            <a:r>
              <a:rPr lang="sl-SI" i="1" dirty="0" err="1">
                <a:solidFill>
                  <a:schemeClr val="accent3">
                    <a:lumMod val="50000"/>
                  </a:schemeClr>
                </a:solidFill>
              </a:rPr>
              <a:t>módban</a:t>
            </a:r>
            <a:r>
              <a:rPr lang="sl-SI" i="1" dirty="0">
                <a:solidFill>
                  <a:schemeClr val="accent3">
                    <a:lumMod val="50000"/>
                  </a:schemeClr>
                </a:solidFill>
              </a:rPr>
              <a:t> </a:t>
            </a:r>
            <a:r>
              <a:rPr lang="sl-SI" i="1" dirty="0" err="1">
                <a:solidFill>
                  <a:schemeClr val="accent3">
                    <a:lumMod val="50000"/>
                  </a:schemeClr>
                </a:solidFill>
              </a:rPr>
              <a:t>tekintsd</a:t>
            </a:r>
            <a:r>
              <a:rPr lang="sl-SI" i="1" dirty="0">
                <a:solidFill>
                  <a:schemeClr val="accent3">
                    <a:lumMod val="50000"/>
                  </a:schemeClr>
                </a:solidFill>
              </a:rPr>
              <a:t> </a:t>
            </a:r>
            <a:r>
              <a:rPr lang="sl-SI" i="1" dirty="0" err="1">
                <a:solidFill>
                  <a:schemeClr val="accent3">
                    <a:lumMod val="50000"/>
                  </a:schemeClr>
                </a:solidFill>
              </a:rPr>
              <a:t>meg</a:t>
            </a:r>
            <a:r>
              <a:rPr lang="sl-SI" i="1" dirty="0">
                <a:solidFill>
                  <a:schemeClr val="accent3">
                    <a:lumMod val="50000"/>
                  </a:schemeClr>
                </a:solidFill>
              </a:rPr>
              <a:t>, </a:t>
            </a:r>
            <a:r>
              <a:rPr lang="sl-SI" i="1" dirty="0" err="1">
                <a:solidFill>
                  <a:schemeClr val="accent3">
                    <a:lumMod val="50000"/>
                  </a:schemeClr>
                </a:solidFill>
              </a:rPr>
              <a:t>hogy</a:t>
            </a:r>
            <a:r>
              <a:rPr lang="sl-SI" i="1" dirty="0">
                <a:solidFill>
                  <a:schemeClr val="accent3">
                    <a:lumMod val="50000"/>
                  </a:schemeClr>
                </a:solidFill>
              </a:rPr>
              <a:t> </a:t>
            </a:r>
            <a:r>
              <a:rPr lang="sl-SI" i="1" dirty="0" err="1">
                <a:solidFill>
                  <a:schemeClr val="accent3">
                    <a:lumMod val="50000"/>
                  </a:schemeClr>
                </a:solidFill>
              </a:rPr>
              <a:t>minden</a:t>
            </a:r>
            <a:r>
              <a:rPr lang="sl-SI" i="1" dirty="0">
                <a:solidFill>
                  <a:schemeClr val="accent3">
                    <a:lumMod val="50000"/>
                  </a:schemeClr>
                </a:solidFill>
              </a:rPr>
              <a:t> </a:t>
            </a:r>
            <a:r>
              <a:rPr lang="sl-SI" i="1" dirty="0" err="1">
                <a:solidFill>
                  <a:schemeClr val="accent3">
                    <a:lumMod val="50000"/>
                  </a:schemeClr>
                </a:solidFill>
              </a:rPr>
              <a:t>hatás</a:t>
            </a:r>
            <a:r>
              <a:rPr lang="sl-SI" i="1" dirty="0">
                <a:solidFill>
                  <a:schemeClr val="accent3">
                    <a:lumMod val="50000"/>
                  </a:schemeClr>
                </a:solidFill>
              </a:rPr>
              <a:t> és link </a:t>
            </a:r>
            <a:r>
              <a:rPr lang="sl-SI" i="1" dirty="0" err="1">
                <a:solidFill>
                  <a:schemeClr val="accent3">
                    <a:lumMod val="50000"/>
                  </a:schemeClr>
                </a:solidFill>
              </a:rPr>
              <a:t>előtérbe</a:t>
            </a:r>
            <a:r>
              <a:rPr lang="sl-SI" i="1" dirty="0">
                <a:solidFill>
                  <a:schemeClr val="accent3">
                    <a:lumMod val="50000"/>
                  </a:schemeClr>
                </a:solidFill>
              </a:rPr>
              <a:t> </a:t>
            </a:r>
            <a:r>
              <a:rPr lang="sl-SI" i="1" dirty="0" err="1">
                <a:solidFill>
                  <a:schemeClr val="accent3">
                    <a:lumMod val="50000"/>
                  </a:schemeClr>
                </a:solidFill>
              </a:rPr>
              <a:t>kerüljön</a:t>
            </a:r>
            <a:r>
              <a:rPr lang="sl-SI" i="1" dirty="0">
                <a:solidFill>
                  <a:schemeClr val="accent3">
                    <a:lumMod val="50000"/>
                  </a:schemeClr>
                </a:solidFill>
              </a:rPr>
              <a:t>.)</a:t>
            </a:r>
            <a:endParaRPr lang="en-US" i="1" dirty="0">
              <a:solidFill>
                <a:schemeClr val="accent3">
                  <a:lumMod val="50000"/>
                </a:schemeClr>
              </a:solidFill>
            </a:endParaRPr>
          </a:p>
        </p:txBody>
      </p:sp>
    </p:spTree>
    <p:extLst>
      <p:ext uri="{BB962C8B-B14F-4D97-AF65-F5344CB8AC3E}">
        <p14:creationId xmlns:p14="http://schemas.microsoft.com/office/powerpoint/2010/main" val="225353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694" y="612090"/>
            <a:ext cx="10453867" cy="927488"/>
          </a:xfrm>
        </p:spPr>
        <p:txBody>
          <a:bodyPr>
            <a:normAutofit fontScale="90000"/>
          </a:bodyPr>
          <a:lstStyle/>
          <a:p>
            <a:r>
              <a:rPr lang="sl-SI" dirty="0" err="1" smtClean="0">
                <a:solidFill>
                  <a:schemeClr val="accent6">
                    <a:lumMod val="50000"/>
                  </a:schemeClr>
                </a:solidFill>
                <a:latin typeface="Goudy Stout" panose="0202090407030B020401" pitchFamily="18" charset="0"/>
              </a:rPr>
              <a:t>IZZiv</a:t>
            </a:r>
            <a:r>
              <a:rPr lang="sl-SI" dirty="0" smtClean="0">
                <a:solidFill>
                  <a:schemeClr val="accent6">
                    <a:lumMod val="50000"/>
                  </a:schemeClr>
                </a:solidFill>
                <a:latin typeface="Goudy Stout" panose="0202090407030B020401" pitchFamily="18" charset="0"/>
              </a:rPr>
              <a:t> 2</a:t>
            </a:r>
            <a:r>
              <a:rPr lang="sl-SI" dirty="0" smtClean="0">
                <a:solidFill>
                  <a:schemeClr val="accent6">
                    <a:lumMod val="50000"/>
                  </a:schemeClr>
                </a:solidFill>
              </a:rPr>
              <a:t>: </a:t>
            </a:r>
            <a:r>
              <a:rPr lang="sl-SI" dirty="0">
                <a:solidFill>
                  <a:schemeClr val="accent6">
                    <a:lumMod val="50000"/>
                  </a:schemeClr>
                </a:solidFill>
              </a:rPr>
              <a:t>Izdelaj mandalo iz naključnih </a:t>
            </a:r>
            <a:r>
              <a:rPr lang="sl-SI" dirty="0" smtClean="0">
                <a:solidFill>
                  <a:schemeClr val="accent6">
                    <a:lumMod val="50000"/>
                  </a:schemeClr>
                </a:solidFill>
              </a:rPr>
              <a:t>materialov./ </a:t>
            </a:r>
            <a:r>
              <a:rPr lang="sl-SI" dirty="0" smtClean="0">
                <a:solidFill>
                  <a:schemeClr val="accent6">
                    <a:lumMod val="50000"/>
                  </a:schemeClr>
                </a:solidFill>
                <a:latin typeface="Goudy Stout" panose="0202090407030B020401" pitchFamily="18" charset="0"/>
              </a:rPr>
              <a:t>KIHÍVÁS 2: </a:t>
            </a:r>
            <a:r>
              <a:rPr lang="hu-HU" dirty="0" smtClean="0">
                <a:solidFill>
                  <a:schemeClr val="accent6">
                    <a:lumMod val="50000"/>
                  </a:schemeClr>
                </a:solidFill>
              </a:rPr>
              <a:t>Készíts </a:t>
            </a:r>
            <a:r>
              <a:rPr lang="hu-HU" dirty="0">
                <a:solidFill>
                  <a:schemeClr val="accent6">
                    <a:lumMod val="50000"/>
                  </a:schemeClr>
                </a:solidFill>
              </a:rPr>
              <a:t>mandalát véletlenszerű anyagokból.</a:t>
            </a:r>
            <a:endParaRPr lang="en-US" dirty="0">
              <a:solidFill>
                <a:schemeClr val="accent6">
                  <a:lumMod val="50000"/>
                </a:schemeClr>
              </a:solidFill>
            </a:endParaRPr>
          </a:p>
        </p:txBody>
      </p:sp>
      <p:pic>
        <p:nvPicPr>
          <p:cNvPr id="4" name="Picture 3">
            <a:extLst>
              <a:ext uri="{FF2B5EF4-FFF2-40B4-BE49-F238E27FC236}">
                <a16:creationId xmlns:a16="http://schemas.microsoft.com/office/drawing/2014/main" id="{491EF29E-7DDA-4DC3-BDEE-3B2E53E6673E}"/>
              </a:ext>
            </a:extLst>
          </p:cNvPr>
          <p:cNvPicPr>
            <a:picLocks noChangeAspect="1"/>
          </p:cNvPicPr>
          <p:nvPr/>
        </p:nvPicPr>
        <p:blipFill>
          <a:blip r:embed="rId3"/>
          <a:stretch>
            <a:fillRect/>
          </a:stretch>
        </p:blipFill>
        <p:spPr>
          <a:xfrm>
            <a:off x="9356158" y="4199163"/>
            <a:ext cx="2369550" cy="2369550"/>
          </a:xfrm>
          <a:prstGeom prst="rect">
            <a:avLst/>
          </a:prstGeom>
        </p:spPr>
      </p:pic>
      <p:pic>
        <p:nvPicPr>
          <p:cNvPr id="5" name="Picture 4">
            <a:extLst>
              <a:ext uri="{FF2B5EF4-FFF2-40B4-BE49-F238E27FC236}">
                <a16:creationId xmlns:a16="http://schemas.microsoft.com/office/drawing/2014/main" id="{9081B9D7-4B2A-4F91-995A-21AA2BD50F2F}"/>
              </a:ext>
            </a:extLst>
          </p:cNvPr>
          <p:cNvPicPr>
            <a:picLocks noChangeAspect="1"/>
          </p:cNvPicPr>
          <p:nvPr/>
        </p:nvPicPr>
        <p:blipFill>
          <a:blip r:embed="rId4"/>
          <a:stretch>
            <a:fillRect/>
          </a:stretch>
        </p:blipFill>
        <p:spPr>
          <a:xfrm>
            <a:off x="2781006" y="4421819"/>
            <a:ext cx="3249231" cy="2162216"/>
          </a:xfrm>
          <a:prstGeom prst="rect">
            <a:avLst/>
          </a:prstGeom>
        </p:spPr>
      </p:pic>
      <p:pic>
        <p:nvPicPr>
          <p:cNvPr id="3074" name="Picture 2" descr="Grapat Mandala – Blue Coins | Growing Kind">
            <a:extLst>
              <a:ext uri="{FF2B5EF4-FFF2-40B4-BE49-F238E27FC236}">
                <a16:creationId xmlns:a16="http://schemas.microsoft.com/office/drawing/2014/main" id="{0353B80C-82B8-4552-90CD-491513D270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4034" y="1707099"/>
            <a:ext cx="2261930" cy="21660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DF832A0-272A-4E9B-A299-544F62192B73}"/>
              </a:ext>
            </a:extLst>
          </p:cNvPr>
          <p:cNvPicPr>
            <a:picLocks noChangeAspect="1"/>
          </p:cNvPicPr>
          <p:nvPr/>
        </p:nvPicPr>
        <p:blipFill>
          <a:blip r:embed="rId6"/>
          <a:stretch>
            <a:fillRect/>
          </a:stretch>
        </p:blipFill>
        <p:spPr>
          <a:xfrm>
            <a:off x="5699528" y="1707099"/>
            <a:ext cx="2367029" cy="2243379"/>
          </a:xfrm>
          <a:prstGeom prst="rect">
            <a:avLst/>
          </a:prstGeom>
        </p:spPr>
      </p:pic>
      <p:pic>
        <p:nvPicPr>
          <p:cNvPr id="7" name="Picture 6">
            <a:extLst>
              <a:ext uri="{FF2B5EF4-FFF2-40B4-BE49-F238E27FC236}">
                <a16:creationId xmlns:a16="http://schemas.microsoft.com/office/drawing/2014/main" id="{02872EE4-A962-4E76-9C47-BA3BF9B5B80D}"/>
              </a:ext>
            </a:extLst>
          </p:cNvPr>
          <p:cNvPicPr>
            <a:picLocks noChangeAspect="1"/>
          </p:cNvPicPr>
          <p:nvPr/>
        </p:nvPicPr>
        <p:blipFill>
          <a:blip r:embed="rId7"/>
          <a:stretch>
            <a:fillRect/>
          </a:stretch>
        </p:blipFill>
        <p:spPr>
          <a:xfrm>
            <a:off x="6334539" y="4320511"/>
            <a:ext cx="2646854" cy="2146893"/>
          </a:xfrm>
          <a:prstGeom prst="rect">
            <a:avLst/>
          </a:prstGeom>
        </p:spPr>
      </p:pic>
      <p:sp>
        <p:nvSpPr>
          <p:cNvPr id="8" name="TextBox 7">
            <a:extLst>
              <a:ext uri="{FF2B5EF4-FFF2-40B4-BE49-F238E27FC236}">
                <a16:creationId xmlns:a16="http://schemas.microsoft.com/office/drawing/2014/main" id="{4D3D738F-4ACF-4378-9C57-92CF3BE02A9C}"/>
              </a:ext>
            </a:extLst>
          </p:cNvPr>
          <p:cNvSpPr txBox="1"/>
          <p:nvPr/>
        </p:nvSpPr>
        <p:spPr>
          <a:xfrm>
            <a:off x="620236" y="1788261"/>
            <a:ext cx="2336796" cy="4832092"/>
          </a:xfrm>
          <a:prstGeom prst="rect">
            <a:avLst/>
          </a:prstGeom>
          <a:noFill/>
        </p:spPr>
        <p:txBody>
          <a:bodyPr wrap="square" rtlCol="0">
            <a:spAutoFit/>
          </a:bodyPr>
          <a:lstStyle/>
          <a:p>
            <a:r>
              <a:rPr lang="sl-SI" sz="1400" dirty="0">
                <a:solidFill>
                  <a:schemeClr val="bg2">
                    <a:lumMod val="10000"/>
                  </a:schemeClr>
                </a:solidFill>
              </a:rPr>
              <a:t>Kaj je mandala?</a:t>
            </a:r>
          </a:p>
          <a:p>
            <a:r>
              <a:rPr lang="sl-SI" sz="1400" dirty="0">
                <a:solidFill>
                  <a:schemeClr val="bg2">
                    <a:lumMod val="10000"/>
                  </a:schemeClr>
                </a:solidFill>
              </a:rPr>
              <a:t>To je starodavni duhovni simbol, ki ga pogosto uporabljajo v umetnostni terapiji in kot obliko meditacije za umiritev. V somerni popolnosti kroga se skriva nekaj, kar nas še lažje napelje k ustvarjanju</a:t>
            </a:r>
            <a:r>
              <a:rPr lang="sl-SI" sz="1400" dirty="0" smtClean="0">
                <a:solidFill>
                  <a:schemeClr val="bg2">
                    <a:lumMod val="10000"/>
                  </a:schemeClr>
                </a:solidFill>
              </a:rPr>
              <a:t>.</a:t>
            </a:r>
            <a:r>
              <a:rPr lang="sl-SI" sz="1400" dirty="0" smtClean="0"/>
              <a:t> /</a:t>
            </a:r>
            <a:r>
              <a:rPr lang="sl-SI" sz="1400" dirty="0"/>
              <a:t> </a:t>
            </a:r>
            <a:endParaRPr lang="sl-SI" sz="1400" dirty="0" smtClean="0"/>
          </a:p>
          <a:p>
            <a:r>
              <a:rPr lang="sl-SI" sz="1400" dirty="0" smtClean="0"/>
              <a:t>A </a:t>
            </a:r>
            <a:r>
              <a:rPr lang="sl-SI" sz="1400" dirty="0" err="1"/>
              <a:t>mandalával</a:t>
            </a:r>
            <a:r>
              <a:rPr lang="sl-SI" sz="1400" dirty="0"/>
              <a:t> </a:t>
            </a:r>
            <a:r>
              <a:rPr lang="sl-SI" sz="1400" dirty="0" err="1"/>
              <a:t>való</a:t>
            </a:r>
            <a:r>
              <a:rPr lang="sl-SI" sz="1400" dirty="0"/>
              <a:t> </a:t>
            </a:r>
            <a:r>
              <a:rPr lang="sl-SI" sz="1400" dirty="0" err="1" smtClean="0"/>
              <a:t>gyógyítás</a:t>
            </a:r>
            <a:r>
              <a:rPr lang="sl-SI" sz="1400" dirty="0" smtClean="0"/>
              <a:t> </a:t>
            </a:r>
            <a:r>
              <a:rPr lang="sl-SI" sz="1400" dirty="0"/>
              <a:t>a </a:t>
            </a:r>
            <a:r>
              <a:rPr lang="sl-SI" sz="1400" dirty="0" err="1"/>
              <a:t>regeneráció</a:t>
            </a:r>
            <a:r>
              <a:rPr lang="sl-SI" sz="1400" dirty="0"/>
              <a:t> </a:t>
            </a:r>
            <a:r>
              <a:rPr lang="sl-SI" sz="1400" dirty="0" err="1"/>
              <a:t>egyik</a:t>
            </a:r>
            <a:r>
              <a:rPr lang="sl-SI" sz="1400" dirty="0"/>
              <a:t> </a:t>
            </a:r>
            <a:r>
              <a:rPr lang="sl-SI" sz="1400" dirty="0" err="1"/>
              <a:t>legjobb</a:t>
            </a:r>
            <a:r>
              <a:rPr lang="sl-SI" sz="1400" dirty="0"/>
              <a:t> </a:t>
            </a:r>
            <a:r>
              <a:rPr lang="sl-SI" sz="1400" dirty="0" err="1"/>
              <a:t>eszköze</a:t>
            </a:r>
            <a:r>
              <a:rPr lang="sl-SI" sz="1400" dirty="0"/>
              <a:t>, </a:t>
            </a:r>
            <a:r>
              <a:rPr lang="sl-SI" sz="1400" dirty="0" err="1"/>
              <a:t>amit</a:t>
            </a:r>
            <a:r>
              <a:rPr lang="sl-SI" sz="1400" dirty="0"/>
              <a:t> </a:t>
            </a:r>
            <a:r>
              <a:rPr lang="sl-SI" sz="1400" dirty="0" err="1"/>
              <a:t>nyugtató</a:t>
            </a:r>
            <a:r>
              <a:rPr lang="sl-SI" sz="1400" dirty="0"/>
              <a:t> </a:t>
            </a:r>
            <a:r>
              <a:rPr lang="sl-SI" sz="1400" dirty="0" err="1"/>
              <a:t>hatása</a:t>
            </a:r>
            <a:r>
              <a:rPr lang="sl-SI" sz="1400" dirty="0"/>
              <a:t> </a:t>
            </a:r>
            <a:r>
              <a:rPr lang="sl-SI" sz="1400" dirty="0" err="1"/>
              <a:t>mellett</a:t>
            </a:r>
            <a:r>
              <a:rPr lang="sl-SI" sz="1400" dirty="0"/>
              <a:t> a </a:t>
            </a:r>
            <a:r>
              <a:rPr lang="sl-SI" sz="1400" dirty="0" err="1"/>
              <a:t>szervezet</a:t>
            </a:r>
            <a:r>
              <a:rPr lang="sl-SI" sz="1400" dirty="0"/>
              <a:t> </a:t>
            </a:r>
            <a:r>
              <a:rPr lang="sl-SI" sz="1400" dirty="0" err="1"/>
              <a:t>öngyógyító</a:t>
            </a:r>
            <a:r>
              <a:rPr lang="sl-SI" sz="1400" dirty="0"/>
              <a:t> </a:t>
            </a:r>
            <a:r>
              <a:rPr lang="sl-SI" sz="1400" dirty="0" err="1"/>
              <a:t>képességének</a:t>
            </a:r>
            <a:r>
              <a:rPr lang="sl-SI" sz="1400" dirty="0"/>
              <a:t> </a:t>
            </a:r>
            <a:r>
              <a:rPr lang="sl-SI" sz="1400" dirty="0" err="1"/>
              <a:t>beindításával</a:t>
            </a:r>
            <a:r>
              <a:rPr lang="sl-SI" sz="1400" dirty="0"/>
              <a:t> </a:t>
            </a:r>
            <a:r>
              <a:rPr lang="sl-SI" sz="1400" dirty="0" err="1"/>
              <a:t>érhetünk</a:t>
            </a:r>
            <a:r>
              <a:rPr lang="sl-SI" sz="1400" dirty="0"/>
              <a:t> </a:t>
            </a:r>
            <a:r>
              <a:rPr lang="sl-SI" sz="1400" dirty="0" err="1"/>
              <a:t>el</a:t>
            </a:r>
            <a:r>
              <a:rPr lang="sl-SI" sz="1400" dirty="0"/>
              <a:t>, </a:t>
            </a:r>
            <a:r>
              <a:rPr lang="sl-SI" sz="1400" dirty="0" err="1"/>
              <a:t>ezen</a:t>
            </a:r>
            <a:r>
              <a:rPr lang="sl-SI" sz="1400" dirty="0"/>
              <a:t> </a:t>
            </a:r>
            <a:r>
              <a:rPr lang="sl-SI" sz="1400" dirty="0" err="1"/>
              <a:t>felül</a:t>
            </a:r>
            <a:r>
              <a:rPr lang="sl-SI" sz="1400" dirty="0"/>
              <a:t> </a:t>
            </a:r>
            <a:r>
              <a:rPr lang="sl-SI" sz="1400" dirty="0" err="1"/>
              <a:t>megnövelhetjük</a:t>
            </a:r>
            <a:r>
              <a:rPr lang="sl-SI" sz="1400" dirty="0"/>
              <a:t> vele </a:t>
            </a:r>
            <a:r>
              <a:rPr lang="sl-SI" sz="1400" dirty="0" err="1"/>
              <a:t>az</a:t>
            </a:r>
            <a:r>
              <a:rPr lang="sl-SI" sz="1400" dirty="0"/>
              <a:t> </a:t>
            </a:r>
            <a:r>
              <a:rPr lang="sl-SI" sz="1400" dirty="0" err="1"/>
              <a:t>agy</a:t>
            </a:r>
            <a:r>
              <a:rPr lang="sl-SI" sz="1400" dirty="0"/>
              <a:t> </a:t>
            </a:r>
            <a:r>
              <a:rPr lang="sl-SI" sz="1400" dirty="0" err="1"/>
              <a:t>kapacitását</a:t>
            </a:r>
            <a:r>
              <a:rPr lang="sl-SI" sz="1400" dirty="0"/>
              <a:t>, </a:t>
            </a:r>
            <a:r>
              <a:rPr lang="sl-SI" sz="1400" dirty="0" err="1"/>
              <a:t>ezáltal</a:t>
            </a:r>
            <a:r>
              <a:rPr lang="sl-SI" sz="1400" dirty="0"/>
              <a:t> </a:t>
            </a:r>
            <a:r>
              <a:rPr lang="sl-SI" sz="1400" dirty="0" err="1"/>
              <a:t>fejleszthetjük</a:t>
            </a:r>
            <a:r>
              <a:rPr lang="sl-SI" sz="1400" dirty="0"/>
              <a:t> </a:t>
            </a:r>
            <a:r>
              <a:rPr lang="sl-SI" sz="1400" dirty="0" err="1"/>
              <a:t>tanulási</a:t>
            </a:r>
            <a:r>
              <a:rPr lang="sl-SI" sz="1400" dirty="0"/>
              <a:t> </a:t>
            </a:r>
            <a:r>
              <a:rPr lang="sl-SI" sz="1400" dirty="0" err="1"/>
              <a:t>képességünket</a:t>
            </a:r>
            <a:r>
              <a:rPr lang="sl-SI" sz="1400" dirty="0"/>
              <a:t> is. </a:t>
            </a:r>
            <a:endParaRPr lang="sl-SI" sz="1400" dirty="0" smtClean="0"/>
          </a:p>
          <a:p>
            <a:r>
              <a:rPr lang="sl-SI" sz="1400" dirty="0" smtClean="0"/>
              <a:t>A </a:t>
            </a:r>
            <a:r>
              <a:rPr lang="sl-SI" sz="1400" dirty="0" err="1"/>
              <a:t>mandalák</a:t>
            </a:r>
            <a:r>
              <a:rPr lang="sl-SI" sz="1400" dirty="0"/>
              <a:t> </a:t>
            </a:r>
            <a:r>
              <a:rPr lang="sl-SI" sz="1400" dirty="0" err="1"/>
              <a:t>képesek</a:t>
            </a:r>
            <a:r>
              <a:rPr lang="sl-SI" sz="1400" dirty="0"/>
              <a:t> </a:t>
            </a:r>
            <a:r>
              <a:rPr lang="sl-SI" sz="1400" dirty="0" err="1"/>
              <a:t>ezen</a:t>
            </a:r>
            <a:r>
              <a:rPr lang="sl-SI" sz="1400" dirty="0"/>
              <a:t> </a:t>
            </a:r>
            <a:r>
              <a:rPr lang="sl-SI" sz="1400" dirty="0" err="1"/>
              <a:t>felül</a:t>
            </a:r>
            <a:r>
              <a:rPr lang="sl-SI" sz="1400" dirty="0"/>
              <a:t> </a:t>
            </a:r>
            <a:r>
              <a:rPr lang="sl-SI" sz="1400" dirty="0" err="1"/>
              <a:t>megnövelni</a:t>
            </a:r>
            <a:r>
              <a:rPr lang="sl-SI" sz="1400" dirty="0"/>
              <a:t> </a:t>
            </a:r>
            <a:r>
              <a:rPr lang="sl-SI" sz="1400" dirty="0" err="1"/>
              <a:t>az</a:t>
            </a:r>
            <a:r>
              <a:rPr lang="sl-SI" sz="1400" dirty="0"/>
              <a:t> </a:t>
            </a:r>
            <a:r>
              <a:rPr lang="sl-SI" sz="1400" dirty="0" err="1"/>
              <a:t>emberek</a:t>
            </a:r>
            <a:r>
              <a:rPr lang="sl-SI" sz="1400" dirty="0"/>
              <a:t> </a:t>
            </a:r>
            <a:r>
              <a:rPr lang="sl-SI" sz="1400" dirty="0" err="1"/>
              <a:t>energiaszintjét</a:t>
            </a:r>
            <a:r>
              <a:rPr lang="sl-SI" sz="1400" dirty="0"/>
              <a:t>.</a:t>
            </a:r>
          </a:p>
        </p:txBody>
      </p:sp>
      <p:sp>
        <p:nvSpPr>
          <p:cNvPr id="10" name="PoljeZBesedilom 9"/>
          <p:cNvSpPr txBox="1"/>
          <p:nvPr/>
        </p:nvSpPr>
        <p:spPr>
          <a:xfrm>
            <a:off x="10129205" y="2508141"/>
            <a:ext cx="1962351" cy="1200329"/>
          </a:xfrm>
          <a:prstGeom prst="rect">
            <a:avLst/>
          </a:prstGeom>
          <a:noFill/>
        </p:spPr>
        <p:txBody>
          <a:bodyPr wrap="square" rtlCol="0">
            <a:spAutoFit/>
          </a:bodyPr>
          <a:lstStyle/>
          <a:p>
            <a:pPr algn="ctr"/>
            <a:r>
              <a:rPr lang="sl-SI" dirty="0">
                <a:solidFill>
                  <a:schemeClr val="tx2"/>
                </a:solidFill>
              </a:rPr>
              <a:t>NE POZABI FOTOGRAFIRATI</a:t>
            </a:r>
            <a:r>
              <a:rPr lang="sl-SI" dirty="0" smtClean="0">
                <a:solidFill>
                  <a:schemeClr val="tx2"/>
                </a:solidFill>
              </a:rPr>
              <a:t>!/NE FELEDD LEFOTÓZNI!</a:t>
            </a:r>
          </a:p>
        </p:txBody>
      </p:sp>
      <p:pic>
        <p:nvPicPr>
          <p:cNvPr id="11" name="Slika 10"/>
          <p:cNvPicPr>
            <a:picLocks noChangeAspect="1"/>
          </p:cNvPicPr>
          <p:nvPr/>
        </p:nvPicPr>
        <p:blipFill>
          <a:blip r:embed="rId8"/>
          <a:stretch>
            <a:fillRect/>
          </a:stretch>
        </p:blipFill>
        <p:spPr>
          <a:xfrm rot="20896226">
            <a:off x="10914423" y="825234"/>
            <a:ext cx="1379874" cy="1793136"/>
          </a:xfrm>
          <a:prstGeom prst="ellipse">
            <a:avLst/>
          </a:prstGeom>
          <a:ln>
            <a:noFill/>
          </a:ln>
          <a:effectLst>
            <a:softEdge rad="112500"/>
          </a:effectLst>
        </p:spPr>
      </p:pic>
      <p:pic>
        <p:nvPicPr>
          <p:cNvPr id="9" name="Slika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7513" y="1706497"/>
            <a:ext cx="2438905" cy="2204770"/>
          </a:xfrm>
          <a:prstGeom prst="rect">
            <a:avLst/>
          </a:prstGeom>
        </p:spPr>
      </p:pic>
    </p:spTree>
    <p:extLst>
      <p:ext uri="{BB962C8B-B14F-4D97-AF65-F5344CB8AC3E}">
        <p14:creationId xmlns:p14="http://schemas.microsoft.com/office/powerpoint/2010/main" val="187345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5236" y="530086"/>
            <a:ext cx="11379084" cy="2193137"/>
          </a:xfrm>
        </p:spPr>
        <p:txBody>
          <a:bodyPr>
            <a:noAutofit/>
          </a:bodyPr>
          <a:lstStyle/>
          <a:p>
            <a:r>
              <a:rPr lang="sl-SI" sz="2300" dirty="0">
                <a:solidFill>
                  <a:schemeClr val="accent6">
                    <a:lumMod val="50000"/>
                  </a:schemeClr>
                </a:solidFill>
                <a:latin typeface="Goudy Stout" panose="0202090407030B020401" pitchFamily="18" charset="0"/>
              </a:rPr>
              <a:t>IZZIV </a:t>
            </a:r>
            <a:r>
              <a:rPr lang="sl-SI" sz="2300" dirty="0" smtClean="0">
                <a:solidFill>
                  <a:schemeClr val="accent6">
                    <a:lumMod val="50000"/>
                  </a:schemeClr>
                </a:solidFill>
                <a:latin typeface="Goudy Stout" panose="0202090407030B020401" pitchFamily="18" charset="0"/>
              </a:rPr>
              <a:t>3</a:t>
            </a:r>
            <a:r>
              <a:rPr lang="sl-SI" sz="2300" dirty="0" smtClean="0">
                <a:solidFill>
                  <a:schemeClr val="accent6">
                    <a:lumMod val="50000"/>
                  </a:schemeClr>
                </a:solidFill>
              </a:rPr>
              <a:t>: </a:t>
            </a:r>
            <a:r>
              <a:rPr lang="sl-SI" sz="2300" dirty="0">
                <a:solidFill>
                  <a:schemeClr val="accent6">
                    <a:lumMod val="50000"/>
                  </a:schemeClr>
                </a:solidFill>
              </a:rPr>
              <a:t>Pospravi enega izmed svojih najbolj razmetanih predalov ali omaro z </a:t>
            </a:r>
            <a:r>
              <a:rPr lang="sl-SI" sz="2300" dirty="0" smtClean="0">
                <a:solidFill>
                  <a:schemeClr val="accent6">
                    <a:lumMod val="50000"/>
                  </a:schemeClr>
                </a:solidFill>
              </a:rPr>
              <a:t>oblačili. </a:t>
            </a:r>
            <a:r>
              <a:rPr lang="sl-SI" sz="2300" dirty="0" err="1" smtClean="0">
                <a:solidFill>
                  <a:schemeClr val="accent6">
                    <a:lumMod val="50000"/>
                  </a:schemeClr>
                </a:solidFill>
                <a:latin typeface="Goudy Stout" panose="0202090407030B020401" pitchFamily="18" charset="0"/>
              </a:rPr>
              <a:t>kihívás</a:t>
            </a:r>
            <a:r>
              <a:rPr lang="sl-SI" sz="2300" dirty="0" smtClean="0">
                <a:solidFill>
                  <a:schemeClr val="accent6">
                    <a:lumMod val="50000"/>
                  </a:schemeClr>
                </a:solidFill>
                <a:latin typeface="Goudy Stout" panose="0202090407030B020401" pitchFamily="18" charset="0"/>
              </a:rPr>
              <a:t> </a:t>
            </a:r>
            <a:r>
              <a:rPr lang="sl-SI" sz="2300" dirty="0">
                <a:solidFill>
                  <a:schemeClr val="accent6">
                    <a:lumMod val="50000"/>
                  </a:schemeClr>
                </a:solidFill>
                <a:latin typeface="Goudy Stout" panose="0202090407030B020401" pitchFamily="18" charset="0"/>
              </a:rPr>
              <a:t>3</a:t>
            </a:r>
            <a:r>
              <a:rPr lang="sl-SI" sz="2300" dirty="0">
                <a:solidFill>
                  <a:schemeClr val="accent6">
                    <a:lumMod val="50000"/>
                  </a:schemeClr>
                </a:solidFill>
              </a:rPr>
              <a:t>: </a:t>
            </a:r>
            <a:r>
              <a:rPr lang="sl-SI" sz="2300" dirty="0" err="1">
                <a:solidFill>
                  <a:schemeClr val="accent3">
                    <a:lumMod val="50000"/>
                  </a:schemeClr>
                </a:solidFill>
              </a:rPr>
              <a:t>Pakold</a:t>
            </a:r>
            <a:r>
              <a:rPr lang="sl-SI" sz="2300" dirty="0">
                <a:solidFill>
                  <a:schemeClr val="accent3">
                    <a:lumMod val="50000"/>
                  </a:schemeClr>
                </a:solidFill>
              </a:rPr>
              <a:t> </a:t>
            </a:r>
            <a:r>
              <a:rPr lang="sl-SI" sz="2300" dirty="0" err="1">
                <a:solidFill>
                  <a:schemeClr val="accent3">
                    <a:lumMod val="50000"/>
                  </a:schemeClr>
                </a:solidFill>
              </a:rPr>
              <a:t>el</a:t>
            </a:r>
            <a:r>
              <a:rPr lang="sl-SI" sz="2300" dirty="0">
                <a:solidFill>
                  <a:schemeClr val="accent3">
                    <a:lumMod val="50000"/>
                  </a:schemeClr>
                </a:solidFill>
              </a:rPr>
              <a:t> </a:t>
            </a:r>
            <a:r>
              <a:rPr lang="sl-SI" sz="2300" dirty="0" err="1">
                <a:solidFill>
                  <a:schemeClr val="accent3">
                    <a:lumMod val="50000"/>
                  </a:schemeClr>
                </a:solidFill>
              </a:rPr>
              <a:t>az</a:t>
            </a:r>
            <a:r>
              <a:rPr lang="sl-SI" sz="2300" dirty="0">
                <a:solidFill>
                  <a:schemeClr val="accent3">
                    <a:lumMod val="50000"/>
                  </a:schemeClr>
                </a:solidFill>
              </a:rPr>
              <a:t> </a:t>
            </a:r>
            <a:r>
              <a:rPr lang="sl-SI" sz="2300" dirty="0" err="1">
                <a:solidFill>
                  <a:schemeClr val="accent3">
                    <a:lumMod val="50000"/>
                  </a:schemeClr>
                </a:solidFill>
              </a:rPr>
              <a:t>egyik</a:t>
            </a:r>
            <a:r>
              <a:rPr lang="sl-SI" sz="2300" dirty="0">
                <a:solidFill>
                  <a:schemeClr val="accent3">
                    <a:lumMod val="50000"/>
                  </a:schemeClr>
                </a:solidFill>
              </a:rPr>
              <a:t> </a:t>
            </a:r>
            <a:r>
              <a:rPr lang="sl-SI" sz="2300" dirty="0" err="1">
                <a:solidFill>
                  <a:schemeClr val="accent3">
                    <a:lumMod val="50000"/>
                  </a:schemeClr>
                </a:solidFill>
              </a:rPr>
              <a:t>legzsúfoltabb</a:t>
            </a:r>
            <a:r>
              <a:rPr lang="sl-SI" sz="2300" dirty="0">
                <a:solidFill>
                  <a:schemeClr val="accent3">
                    <a:lumMod val="50000"/>
                  </a:schemeClr>
                </a:solidFill>
              </a:rPr>
              <a:t> </a:t>
            </a:r>
            <a:r>
              <a:rPr lang="sl-SI" sz="2300" dirty="0" err="1">
                <a:solidFill>
                  <a:schemeClr val="accent3">
                    <a:lumMod val="50000"/>
                  </a:schemeClr>
                </a:solidFill>
              </a:rPr>
              <a:t>fiókodat</a:t>
            </a:r>
            <a:r>
              <a:rPr lang="sl-SI" sz="2300" dirty="0">
                <a:solidFill>
                  <a:schemeClr val="accent3">
                    <a:lumMod val="50000"/>
                  </a:schemeClr>
                </a:solidFill>
              </a:rPr>
              <a:t> </a:t>
            </a:r>
            <a:r>
              <a:rPr lang="sl-SI" sz="2300" dirty="0" err="1">
                <a:solidFill>
                  <a:schemeClr val="accent3">
                    <a:lumMod val="50000"/>
                  </a:schemeClr>
                </a:solidFill>
              </a:rPr>
              <a:t>vagy</a:t>
            </a:r>
            <a:r>
              <a:rPr lang="sl-SI" sz="2300" dirty="0">
                <a:solidFill>
                  <a:schemeClr val="accent3">
                    <a:lumMod val="50000"/>
                  </a:schemeClr>
                </a:solidFill>
              </a:rPr>
              <a:t> </a:t>
            </a:r>
            <a:r>
              <a:rPr lang="sl-SI" sz="2300" dirty="0" err="1" smtClean="0">
                <a:solidFill>
                  <a:schemeClr val="accent3">
                    <a:lumMod val="50000"/>
                  </a:schemeClr>
                </a:solidFill>
              </a:rPr>
              <a:t>szekrényedet</a:t>
            </a:r>
            <a:r>
              <a:rPr lang="sl-SI" sz="2300" dirty="0" smtClean="0">
                <a:solidFill>
                  <a:schemeClr val="accent3">
                    <a:lumMod val="50000"/>
                  </a:schemeClr>
                </a:solidFill>
              </a:rPr>
              <a:t>.</a:t>
            </a:r>
            <a:r>
              <a:rPr lang="sl-SI" sz="2300" dirty="0">
                <a:solidFill>
                  <a:schemeClr val="accent6">
                    <a:lumMod val="50000"/>
                  </a:schemeClr>
                </a:solidFill>
              </a:rPr>
              <a:t/>
            </a:r>
            <a:br>
              <a:rPr lang="sl-SI" sz="2300" dirty="0">
                <a:solidFill>
                  <a:schemeClr val="accent6">
                    <a:lumMod val="50000"/>
                  </a:schemeClr>
                </a:solidFill>
              </a:rPr>
            </a:br>
            <a:r>
              <a:rPr lang="sl-SI" sz="2000" dirty="0">
                <a:solidFill>
                  <a:schemeClr val="accent6">
                    <a:lumMod val="50000"/>
                  </a:schemeClr>
                </a:solidFill>
              </a:rPr>
              <a:t>(Oblačil, ki jih ne potrebuješ več nikar ne zavrzi. Lahko jih podariš Rdečemu križu ali Karitasu – tudi menjava oblačil pripomore k zmanjšanemu onesnaževanju.) </a:t>
            </a:r>
            <a:r>
              <a:rPr lang="sl-SI" sz="2000" dirty="0">
                <a:solidFill>
                  <a:schemeClr val="accent3">
                    <a:lumMod val="50000"/>
                  </a:schemeClr>
                </a:solidFill>
              </a:rPr>
              <a:t>/(</a:t>
            </a:r>
            <a:r>
              <a:rPr lang="sl-SI" sz="2000" dirty="0" err="1">
                <a:solidFill>
                  <a:schemeClr val="accent3">
                    <a:lumMod val="50000"/>
                  </a:schemeClr>
                </a:solidFill>
              </a:rPr>
              <a:t>Azokat</a:t>
            </a:r>
            <a:r>
              <a:rPr lang="sl-SI" sz="2000" dirty="0">
                <a:solidFill>
                  <a:schemeClr val="accent3">
                    <a:lumMod val="50000"/>
                  </a:schemeClr>
                </a:solidFill>
              </a:rPr>
              <a:t> a </a:t>
            </a:r>
            <a:r>
              <a:rPr lang="sl-SI" sz="2000" dirty="0" err="1">
                <a:solidFill>
                  <a:schemeClr val="accent3">
                    <a:lumMod val="50000"/>
                  </a:schemeClr>
                </a:solidFill>
              </a:rPr>
              <a:t>ruhákat</a:t>
            </a:r>
            <a:r>
              <a:rPr lang="sl-SI" sz="2000" dirty="0">
                <a:solidFill>
                  <a:schemeClr val="accent3">
                    <a:lumMod val="50000"/>
                  </a:schemeClr>
                </a:solidFill>
              </a:rPr>
              <a:t>, </a:t>
            </a:r>
            <a:r>
              <a:rPr lang="sl-SI" sz="2000" dirty="0" err="1">
                <a:solidFill>
                  <a:schemeClr val="accent3">
                    <a:lumMod val="50000"/>
                  </a:schemeClr>
                </a:solidFill>
              </a:rPr>
              <a:t>amelyekre</a:t>
            </a:r>
            <a:r>
              <a:rPr lang="sl-SI" sz="2000" dirty="0">
                <a:solidFill>
                  <a:schemeClr val="accent3">
                    <a:lumMod val="50000"/>
                  </a:schemeClr>
                </a:solidFill>
              </a:rPr>
              <a:t> már </a:t>
            </a:r>
            <a:r>
              <a:rPr lang="sl-SI" sz="2000" dirty="0" err="1">
                <a:solidFill>
                  <a:schemeClr val="accent3">
                    <a:lumMod val="50000"/>
                  </a:schemeClr>
                </a:solidFill>
              </a:rPr>
              <a:t>nincs</a:t>
            </a:r>
            <a:r>
              <a:rPr lang="sl-SI" sz="2000" dirty="0">
                <a:solidFill>
                  <a:schemeClr val="accent3">
                    <a:lumMod val="50000"/>
                  </a:schemeClr>
                </a:solidFill>
              </a:rPr>
              <a:t> </a:t>
            </a:r>
            <a:r>
              <a:rPr lang="sl-SI" sz="2000" dirty="0" err="1">
                <a:solidFill>
                  <a:schemeClr val="accent3">
                    <a:lumMod val="50000"/>
                  </a:schemeClr>
                </a:solidFill>
              </a:rPr>
              <a:t>szükséged</a:t>
            </a:r>
            <a:r>
              <a:rPr lang="sl-SI" sz="2000" dirty="0">
                <a:solidFill>
                  <a:schemeClr val="accent3">
                    <a:lumMod val="50000"/>
                  </a:schemeClr>
                </a:solidFill>
              </a:rPr>
              <a:t>, ne </a:t>
            </a:r>
            <a:r>
              <a:rPr lang="sl-SI" sz="2000" dirty="0" err="1">
                <a:solidFill>
                  <a:schemeClr val="accent3">
                    <a:lumMod val="50000"/>
                  </a:schemeClr>
                </a:solidFill>
              </a:rPr>
              <a:t>dobd</a:t>
            </a:r>
            <a:r>
              <a:rPr lang="sl-SI" sz="2000" dirty="0">
                <a:solidFill>
                  <a:schemeClr val="accent3">
                    <a:lumMod val="50000"/>
                  </a:schemeClr>
                </a:solidFill>
              </a:rPr>
              <a:t> ki. </a:t>
            </a:r>
            <a:r>
              <a:rPr lang="sl-SI" sz="2000" dirty="0" err="1">
                <a:solidFill>
                  <a:schemeClr val="accent3">
                    <a:lumMod val="50000"/>
                  </a:schemeClr>
                </a:solidFill>
              </a:rPr>
              <a:t>Eladományozhatod</a:t>
            </a:r>
            <a:r>
              <a:rPr lang="sl-SI" sz="2000" dirty="0">
                <a:solidFill>
                  <a:schemeClr val="accent3">
                    <a:lumMod val="50000"/>
                  </a:schemeClr>
                </a:solidFill>
              </a:rPr>
              <a:t> a </a:t>
            </a:r>
            <a:r>
              <a:rPr lang="sl-SI" sz="2000" dirty="0" err="1">
                <a:solidFill>
                  <a:schemeClr val="accent3">
                    <a:lumMod val="50000"/>
                  </a:schemeClr>
                </a:solidFill>
              </a:rPr>
              <a:t>Vöröskeresztnek</a:t>
            </a:r>
            <a:r>
              <a:rPr lang="sl-SI" sz="2000" dirty="0">
                <a:solidFill>
                  <a:schemeClr val="accent3">
                    <a:lumMod val="50000"/>
                  </a:schemeClr>
                </a:solidFill>
              </a:rPr>
              <a:t> </a:t>
            </a:r>
            <a:r>
              <a:rPr lang="sl-SI" sz="2000" dirty="0" err="1">
                <a:solidFill>
                  <a:schemeClr val="accent3">
                    <a:lumMod val="50000"/>
                  </a:schemeClr>
                </a:solidFill>
              </a:rPr>
              <a:t>vagy</a:t>
            </a:r>
            <a:r>
              <a:rPr lang="sl-SI" sz="2000" dirty="0">
                <a:solidFill>
                  <a:schemeClr val="accent3">
                    <a:lumMod val="50000"/>
                  </a:schemeClr>
                </a:solidFill>
              </a:rPr>
              <a:t> a </a:t>
            </a:r>
            <a:r>
              <a:rPr lang="sl-SI" sz="2000" dirty="0" err="1">
                <a:solidFill>
                  <a:schemeClr val="accent3">
                    <a:lumMod val="50000"/>
                  </a:schemeClr>
                </a:solidFill>
              </a:rPr>
              <a:t>Karitasnak</a:t>
            </a:r>
            <a:r>
              <a:rPr lang="sl-SI" sz="2000" dirty="0">
                <a:solidFill>
                  <a:schemeClr val="accent3">
                    <a:lumMod val="50000"/>
                  </a:schemeClr>
                </a:solidFill>
              </a:rPr>
              <a:t> - a </a:t>
            </a:r>
            <a:r>
              <a:rPr lang="sl-SI" sz="2000" dirty="0" err="1">
                <a:solidFill>
                  <a:schemeClr val="accent3">
                    <a:lumMod val="50000"/>
                  </a:schemeClr>
                </a:solidFill>
              </a:rPr>
              <a:t>ruhák</a:t>
            </a:r>
            <a:r>
              <a:rPr lang="sl-SI" sz="2000" dirty="0">
                <a:solidFill>
                  <a:schemeClr val="accent3">
                    <a:lumMod val="50000"/>
                  </a:schemeClr>
                </a:solidFill>
              </a:rPr>
              <a:t> </a:t>
            </a:r>
            <a:r>
              <a:rPr lang="sl-SI" sz="2000" dirty="0" err="1" smtClean="0">
                <a:solidFill>
                  <a:schemeClr val="accent3">
                    <a:lumMod val="50000"/>
                  </a:schemeClr>
                </a:solidFill>
              </a:rPr>
              <a:t>újrahasznosítása</a:t>
            </a:r>
            <a:r>
              <a:rPr lang="sl-SI" sz="2000" dirty="0" smtClean="0">
                <a:solidFill>
                  <a:schemeClr val="accent3">
                    <a:lumMod val="50000"/>
                  </a:schemeClr>
                </a:solidFill>
              </a:rPr>
              <a:t> </a:t>
            </a:r>
            <a:r>
              <a:rPr lang="sl-SI" sz="2000" dirty="0" err="1">
                <a:solidFill>
                  <a:schemeClr val="accent3">
                    <a:lumMod val="50000"/>
                  </a:schemeClr>
                </a:solidFill>
              </a:rPr>
              <a:t>szintén</a:t>
            </a:r>
            <a:r>
              <a:rPr lang="sl-SI" sz="2000" dirty="0">
                <a:solidFill>
                  <a:schemeClr val="accent3">
                    <a:lumMod val="50000"/>
                  </a:schemeClr>
                </a:solidFill>
              </a:rPr>
              <a:t> </a:t>
            </a:r>
            <a:r>
              <a:rPr lang="sl-SI" sz="2000" dirty="0" err="1">
                <a:solidFill>
                  <a:schemeClr val="accent3">
                    <a:lumMod val="50000"/>
                  </a:schemeClr>
                </a:solidFill>
              </a:rPr>
              <a:t>hozzájárul</a:t>
            </a:r>
            <a:r>
              <a:rPr lang="sl-SI" sz="2000" dirty="0">
                <a:solidFill>
                  <a:schemeClr val="accent3">
                    <a:lumMod val="50000"/>
                  </a:schemeClr>
                </a:solidFill>
              </a:rPr>
              <a:t> a </a:t>
            </a:r>
            <a:r>
              <a:rPr lang="sl-SI" sz="2000" dirty="0" err="1">
                <a:solidFill>
                  <a:schemeClr val="accent3">
                    <a:lumMod val="50000"/>
                  </a:schemeClr>
                </a:solidFill>
              </a:rPr>
              <a:t>szennyezés</a:t>
            </a:r>
            <a:r>
              <a:rPr lang="sl-SI" sz="2000" dirty="0">
                <a:solidFill>
                  <a:schemeClr val="accent3">
                    <a:lumMod val="50000"/>
                  </a:schemeClr>
                </a:solidFill>
              </a:rPr>
              <a:t> </a:t>
            </a:r>
            <a:r>
              <a:rPr lang="sl-SI" sz="2000" dirty="0" err="1">
                <a:solidFill>
                  <a:schemeClr val="accent3">
                    <a:lumMod val="50000"/>
                  </a:schemeClr>
                </a:solidFill>
              </a:rPr>
              <a:t>csökkentéséhez</a:t>
            </a:r>
            <a:r>
              <a:rPr lang="sl-SI" sz="2000" dirty="0">
                <a:solidFill>
                  <a:schemeClr val="accent3">
                    <a:lumMod val="50000"/>
                  </a:schemeClr>
                </a:solidFill>
              </a:rPr>
              <a:t>.)</a:t>
            </a:r>
            <a:endParaRPr lang="en-US" sz="2000" dirty="0">
              <a:solidFill>
                <a:schemeClr val="accent3">
                  <a:lumMod val="50000"/>
                </a:schemeClr>
              </a:solidFill>
            </a:endParaRPr>
          </a:p>
        </p:txBody>
      </p:sp>
      <p:pic>
        <p:nvPicPr>
          <p:cNvPr id="4098" name="Picture 2" descr="Messy Wardrobe Stock Photos - Download 1,299 Royalty Free Photos">
            <a:extLst>
              <a:ext uri="{FF2B5EF4-FFF2-40B4-BE49-F238E27FC236}">
                <a16:creationId xmlns:a16="http://schemas.microsoft.com/office/drawing/2014/main" id="{90B57924-D425-44D9-A03B-5A2A0E390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383" y="3068802"/>
            <a:ext cx="5311982" cy="31771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n on Closet Designs">
            <a:extLst>
              <a:ext uri="{FF2B5EF4-FFF2-40B4-BE49-F238E27FC236}">
                <a16:creationId xmlns:a16="http://schemas.microsoft.com/office/drawing/2014/main" id="{004E5413-B508-486D-A83A-380B5B53E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1256" y="2723224"/>
            <a:ext cx="2904763" cy="3825081"/>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p:cNvPicPr>
            <a:picLocks noChangeAspect="1"/>
          </p:cNvPicPr>
          <p:nvPr/>
        </p:nvPicPr>
        <p:blipFill>
          <a:blip r:embed="rId5"/>
          <a:stretch>
            <a:fillRect/>
          </a:stretch>
        </p:blipFill>
        <p:spPr>
          <a:xfrm rot="20896226">
            <a:off x="167857" y="4331237"/>
            <a:ext cx="1379874" cy="1793136"/>
          </a:xfrm>
          <a:prstGeom prst="ellipse">
            <a:avLst/>
          </a:prstGeom>
          <a:ln>
            <a:noFill/>
          </a:ln>
          <a:effectLst>
            <a:softEdge rad="112500"/>
          </a:effectLst>
        </p:spPr>
      </p:pic>
      <p:sp>
        <p:nvSpPr>
          <p:cNvPr id="3" name="Pravokotnik 2"/>
          <p:cNvSpPr/>
          <p:nvPr/>
        </p:nvSpPr>
        <p:spPr>
          <a:xfrm>
            <a:off x="0" y="3365907"/>
            <a:ext cx="2261191" cy="1200329"/>
          </a:xfrm>
          <a:prstGeom prst="rect">
            <a:avLst/>
          </a:prstGeom>
        </p:spPr>
        <p:txBody>
          <a:bodyPr wrap="square">
            <a:spAutoFit/>
          </a:bodyPr>
          <a:lstStyle/>
          <a:p>
            <a:pPr algn="ctr"/>
            <a:r>
              <a:rPr lang="sl-SI" dirty="0">
                <a:solidFill>
                  <a:schemeClr val="tx2"/>
                </a:solidFill>
              </a:rPr>
              <a:t>NE POZABI FOTOGRAFIRATI</a:t>
            </a:r>
            <a:r>
              <a:rPr lang="sl-SI" dirty="0" smtClean="0">
                <a:solidFill>
                  <a:schemeClr val="tx2"/>
                </a:solidFill>
              </a:rPr>
              <a:t>!/</a:t>
            </a:r>
          </a:p>
          <a:p>
            <a:pPr algn="ctr"/>
            <a:r>
              <a:rPr lang="sl-SI" dirty="0" smtClean="0">
                <a:solidFill>
                  <a:schemeClr val="tx2"/>
                </a:solidFill>
              </a:rPr>
              <a:t>NE FELEDD LEFOTÓZNI!</a:t>
            </a:r>
            <a:endParaRPr lang="sl-SI" dirty="0">
              <a:solidFill>
                <a:schemeClr val="tx2"/>
              </a:solidFill>
            </a:endParaRPr>
          </a:p>
        </p:txBody>
      </p:sp>
    </p:spTree>
    <p:extLst>
      <p:ext uri="{BB962C8B-B14F-4D97-AF65-F5344CB8AC3E}">
        <p14:creationId xmlns:p14="http://schemas.microsoft.com/office/powerpoint/2010/main" val="224957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5315" y="885520"/>
            <a:ext cx="10453867" cy="1216710"/>
          </a:xfrm>
        </p:spPr>
        <p:txBody>
          <a:bodyPr>
            <a:normAutofit fontScale="90000"/>
          </a:bodyPr>
          <a:lstStyle/>
          <a:p>
            <a:r>
              <a:rPr lang="sl-SI" dirty="0">
                <a:solidFill>
                  <a:schemeClr val="accent6">
                    <a:lumMod val="50000"/>
                  </a:schemeClr>
                </a:solidFill>
                <a:latin typeface="Goudy Stout" panose="0202090407030B020401" pitchFamily="18" charset="0"/>
              </a:rPr>
              <a:t>IZZIV </a:t>
            </a:r>
            <a:r>
              <a:rPr lang="sl-SI" dirty="0" smtClean="0">
                <a:solidFill>
                  <a:schemeClr val="accent6">
                    <a:lumMod val="50000"/>
                  </a:schemeClr>
                </a:solidFill>
                <a:latin typeface="Goudy Stout" panose="0202090407030B020401" pitchFamily="18" charset="0"/>
              </a:rPr>
              <a:t>4</a:t>
            </a:r>
            <a:r>
              <a:rPr lang="sl-SI" dirty="0" smtClean="0">
                <a:solidFill>
                  <a:schemeClr val="accent6">
                    <a:lumMod val="50000"/>
                  </a:schemeClr>
                </a:solidFill>
              </a:rPr>
              <a:t>: </a:t>
            </a:r>
            <a:r>
              <a:rPr lang="sl-SI" dirty="0">
                <a:solidFill>
                  <a:schemeClr val="accent6">
                    <a:lumMod val="50000"/>
                  </a:schemeClr>
                </a:solidFill>
              </a:rPr>
              <a:t>Napiši pismo hvaležnosti </a:t>
            </a:r>
            <a:r>
              <a:rPr lang="sl-SI" dirty="0" smtClean="0">
                <a:solidFill>
                  <a:schemeClr val="accent6">
                    <a:lumMod val="50000"/>
                  </a:schemeClr>
                </a:solidFill>
              </a:rPr>
              <a:t>enemu </a:t>
            </a:r>
            <a:r>
              <a:rPr lang="sl-SI" dirty="0">
                <a:solidFill>
                  <a:schemeClr val="accent6">
                    <a:lumMod val="50000"/>
                  </a:schemeClr>
                </a:solidFill>
              </a:rPr>
              <a:t>od svojih </a:t>
            </a:r>
            <a:r>
              <a:rPr lang="sl-SI" dirty="0" smtClean="0">
                <a:solidFill>
                  <a:schemeClr val="accent6">
                    <a:lumMod val="50000"/>
                  </a:schemeClr>
                </a:solidFill>
              </a:rPr>
              <a:t>bližnjih. </a:t>
            </a:r>
            <a:r>
              <a:rPr lang="sl-SI" dirty="0" smtClean="0">
                <a:solidFill>
                  <a:schemeClr val="accent6">
                    <a:lumMod val="50000"/>
                  </a:schemeClr>
                </a:solidFill>
                <a:latin typeface="Goudy Stout" panose="0202090407030B020401" pitchFamily="18" charset="0"/>
              </a:rPr>
              <a:t>KIHÍVÁS </a:t>
            </a:r>
            <a:r>
              <a:rPr lang="sl-SI" dirty="0">
                <a:solidFill>
                  <a:schemeClr val="accent6">
                    <a:lumMod val="50000"/>
                  </a:schemeClr>
                </a:solidFill>
                <a:latin typeface="Goudy Stout" panose="0202090407030B020401" pitchFamily="18" charset="0"/>
              </a:rPr>
              <a:t>4</a:t>
            </a:r>
            <a:r>
              <a:rPr lang="sl-SI" dirty="0" smtClean="0">
                <a:solidFill>
                  <a:schemeClr val="accent6">
                    <a:lumMod val="50000"/>
                  </a:schemeClr>
                </a:solidFill>
              </a:rPr>
              <a:t> </a:t>
            </a:r>
            <a:r>
              <a:rPr lang="sl-SI" dirty="0" err="1">
                <a:solidFill>
                  <a:schemeClr val="accent6">
                    <a:lumMod val="50000"/>
                  </a:schemeClr>
                </a:solidFill>
              </a:rPr>
              <a:t>Írj</a:t>
            </a:r>
            <a:r>
              <a:rPr lang="sl-SI" dirty="0">
                <a:solidFill>
                  <a:schemeClr val="accent6">
                    <a:lumMod val="50000"/>
                  </a:schemeClr>
                </a:solidFill>
              </a:rPr>
              <a:t> </a:t>
            </a:r>
            <a:r>
              <a:rPr lang="sl-SI" dirty="0" err="1">
                <a:solidFill>
                  <a:schemeClr val="accent6">
                    <a:lumMod val="50000"/>
                  </a:schemeClr>
                </a:solidFill>
              </a:rPr>
              <a:t>köszönőlevet</a:t>
            </a:r>
            <a:r>
              <a:rPr lang="sl-SI" dirty="0">
                <a:solidFill>
                  <a:schemeClr val="accent6">
                    <a:lumMod val="50000"/>
                  </a:schemeClr>
                </a:solidFill>
              </a:rPr>
              <a:t> </a:t>
            </a:r>
            <a:r>
              <a:rPr lang="sl-SI" dirty="0" err="1" smtClean="0">
                <a:solidFill>
                  <a:schemeClr val="accent6">
                    <a:lumMod val="50000"/>
                  </a:schemeClr>
                </a:solidFill>
              </a:rPr>
              <a:t>szeretteidnek</a:t>
            </a:r>
            <a:r>
              <a:rPr lang="sl-SI" dirty="0">
                <a:solidFill>
                  <a:schemeClr val="accent6">
                    <a:lumMod val="50000"/>
                  </a:schemeClr>
                </a:solidFill>
              </a:rPr>
              <a:t>.</a:t>
            </a:r>
            <a:endParaRPr lang="en-US" dirty="0">
              <a:solidFill>
                <a:schemeClr val="accent6">
                  <a:lumMod val="50000"/>
                </a:schemeClr>
              </a:solidFill>
            </a:endParaRPr>
          </a:p>
        </p:txBody>
      </p:sp>
      <p:pic>
        <p:nvPicPr>
          <p:cNvPr id="10" name="Picture 9">
            <a:extLst>
              <a:ext uri="{FF2B5EF4-FFF2-40B4-BE49-F238E27FC236}">
                <a16:creationId xmlns:a16="http://schemas.microsoft.com/office/drawing/2014/main" id="{69E83A09-A435-44D5-8841-166DFFDCAC90}"/>
              </a:ext>
            </a:extLst>
          </p:cNvPr>
          <p:cNvPicPr>
            <a:picLocks noChangeAspect="1"/>
          </p:cNvPicPr>
          <p:nvPr/>
        </p:nvPicPr>
        <p:blipFill>
          <a:blip r:embed="rId3"/>
          <a:stretch>
            <a:fillRect/>
          </a:stretch>
        </p:blipFill>
        <p:spPr>
          <a:xfrm>
            <a:off x="710673" y="2305404"/>
            <a:ext cx="4417503" cy="3313127"/>
          </a:xfrm>
          <a:prstGeom prst="rect">
            <a:avLst/>
          </a:prstGeom>
        </p:spPr>
      </p:pic>
      <p:pic>
        <p:nvPicPr>
          <p:cNvPr id="4102" name="Picture 6" descr="Fotografija osebe Pozitivna psihologija za boljše življenje.">
            <a:extLst>
              <a:ext uri="{FF2B5EF4-FFF2-40B4-BE49-F238E27FC236}">
                <a16:creationId xmlns:a16="http://schemas.microsoft.com/office/drawing/2014/main" id="{45D042A3-C557-4C6D-A046-FEC519D08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1037" y="1674348"/>
            <a:ext cx="1997082" cy="4992704"/>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248" y="2305403"/>
            <a:ext cx="2939175" cy="3313128"/>
          </a:xfrm>
          <a:prstGeom prst="rect">
            <a:avLst/>
          </a:prstGeom>
        </p:spPr>
      </p:pic>
    </p:spTree>
    <p:extLst>
      <p:ext uri="{BB962C8B-B14F-4D97-AF65-F5344CB8AC3E}">
        <p14:creationId xmlns:p14="http://schemas.microsoft.com/office/powerpoint/2010/main" val="409916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sphere">
          <a:fgClr>
            <a:srgbClr val="FFFF99"/>
          </a:fgClr>
          <a:bgClr>
            <a:schemeClr val="bg1"/>
          </a:bgClr>
        </a:pattFill>
        <a:effectLst/>
      </p:bgPr>
    </p:bg>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D30004A2-325C-4559-A932-D08E36304759}"/>
              </a:ext>
            </a:extLst>
          </p:cNvPr>
          <p:cNvSpPr/>
          <p:nvPr/>
        </p:nvSpPr>
        <p:spPr>
          <a:xfrm>
            <a:off x="1603177" y="1086175"/>
            <a:ext cx="8507391" cy="4201609"/>
          </a:xfrm>
          <a:prstGeom prst="horizontalScroll">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b="1" dirty="0">
                <a:ln/>
                <a:solidFill>
                  <a:schemeClr val="bg2">
                    <a:lumMod val="25000"/>
                  </a:schemeClr>
                </a:solidFill>
                <a:latin typeface="Bernard MT Condensed" panose="02050806060905020404" pitchFamily="18" charset="0"/>
              </a:rPr>
              <a:t>ZA KONEC SE </a:t>
            </a:r>
            <a:r>
              <a:rPr lang="sl-SI" sz="5400" b="1" dirty="0" smtClean="0">
                <a:ln/>
                <a:solidFill>
                  <a:schemeClr val="bg2">
                    <a:lumMod val="25000"/>
                  </a:schemeClr>
                </a:solidFill>
                <a:latin typeface="Bernard MT Condensed" panose="02050806060905020404" pitchFamily="18" charset="0"/>
              </a:rPr>
              <a:t>RAZMIGAJ/VÉGÜL EGY KIS MOZGÁS </a:t>
            </a:r>
            <a:endParaRPr lang="sl-SI" sz="5400" b="1" dirty="0">
              <a:ln/>
              <a:solidFill>
                <a:schemeClr val="bg2">
                  <a:lumMod val="25000"/>
                </a:schemeClr>
              </a:solidFill>
              <a:latin typeface="Bernard MT Condensed" panose="02050806060905020404" pitchFamily="18" charset="0"/>
            </a:endParaRPr>
          </a:p>
        </p:txBody>
      </p:sp>
    </p:spTree>
    <p:extLst>
      <p:ext uri="{BB962C8B-B14F-4D97-AF65-F5344CB8AC3E}">
        <p14:creationId xmlns:p14="http://schemas.microsoft.com/office/powerpoint/2010/main" val="389178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sphere">
          <a:fgClr>
            <a:srgbClr val="FFFF99"/>
          </a:fgClr>
          <a:bgClr>
            <a:schemeClr val="bg1"/>
          </a:bgClr>
        </a:patt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ADFA06-A627-40DA-950A-7DFE8331FDE3}"/>
              </a:ext>
            </a:extLst>
          </p:cNvPr>
          <p:cNvSpPr txBox="1"/>
          <p:nvPr/>
        </p:nvSpPr>
        <p:spPr>
          <a:xfrm>
            <a:off x="694093" y="1846590"/>
            <a:ext cx="5019675" cy="646331"/>
          </a:xfrm>
          <a:prstGeom prst="rect">
            <a:avLst/>
          </a:prstGeom>
          <a:noFill/>
        </p:spPr>
        <p:txBody>
          <a:bodyPr wrap="square" rtlCol="0">
            <a:spAutoFit/>
          </a:bodyPr>
          <a:lstStyle/>
          <a:p>
            <a:r>
              <a:rPr lang="sl-SI" dirty="0">
                <a:hlinkClick r:id="rId2"/>
              </a:rPr>
              <a:t>7-minutni trening za celo </a:t>
            </a:r>
            <a:r>
              <a:rPr lang="sl-SI" dirty="0" smtClean="0">
                <a:hlinkClick r:id="rId2"/>
              </a:rPr>
              <a:t>telo</a:t>
            </a:r>
            <a:r>
              <a:rPr lang="sl-SI" dirty="0" smtClean="0"/>
              <a:t>/</a:t>
            </a:r>
          </a:p>
          <a:p>
            <a:r>
              <a:rPr lang="sl-SI" dirty="0" smtClean="0">
                <a:solidFill>
                  <a:schemeClr val="accent3">
                    <a:lumMod val="50000"/>
                  </a:schemeClr>
                </a:solidFill>
              </a:rPr>
              <a:t>7-perces </a:t>
            </a:r>
            <a:r>
              <a:rPr lang="sl-SI" dirty="0" err="1" smtClean="0">
                <a:solidFill>
                  <a:schemeClr val="accent3">
                    <a:lumMod val="50000"/>
                  </a:schemeClr>
                </a:solidFill>
              </a:rPr>
              <a:t>gyakorlat</a:t>
            </a:r>
            <a:r>
              <a:rPr lang="sl-SI" dirty="0" smtClean="0">
                <a:solidFill>
                  <a:schemeClr val="accent3">
                    <a:lumMod val="50000"/>
                  </a:schemeClr>
                </a:solidFill>
              </a:rPr>
              <a:t> </a:t>
            </a:r>
            <a:r>
              <a:rPr lang="sl-SI" dirty="0" err="1" smtClean="0">
                <a:solidFill>
                  <a:schemeClr val="accent3">
                    <a:lumMod val="50000"/>
                  </a:schemeClr>
                </a:solidFill>
              </a:rPr>
              <a:t>az</a:t>
            </a:r>
            <a:r>
              <a:rPr lang="sl-SI" dirty="0" smtClean="0">
                <a:solidFill>
                  <a:schemeClr val="accent3">
                    <a:lumMod val="50000"/>
                  </a:schemeClr>
                </a:solidFill>
              </a:rPr>
              <a:t> </a:t>
            </a:r>
            <a:r>
              <a:rPr lang="sl-SI" dirty="0" err="1" smtClean="0">
                <a:solidFill>
                  <a:schemeClr val="accent3">
                    <a:lumMod val="50000"/>
                  </a:schemeClr>
                </a:solidFill>
              </a:rPr>
              <a:t>egész</a:t>
            </a:r>
            <a:r>
              <a:rPr lang="sl-SI" dirty="0" smtClean="0">
                <a:solidFill>
                  <a:schemeClr val="accent3">
                    <a:lumMod val="50000"/>
                  </a:schemeClr>
                </a:solidFill>
              </a:rPr>
              <a:t> </a:t>
            </a:r>
            <a:r>
              <a:rPr lang="sl-SI" dirty="0" err="1" smtClean="0">
                <a:solidFill>
                  <a:schemeClr val="accent3">
                    <a:lumMod val="50000"/>
                  </a:schemeClr>
                </a:solidFill>
              </a:rPr>
              <a:t>testnek</a:t>
            </a:r>
            <a:endParaRPr lang="sl-SI" dirty="0">
              <a:solidFill>
                <a:schemeClr val="accent3">
                  <a:lumMod val="50000"/>
                </a:schemeClr>
              </a:solidFill>
            </a:endParaRPr>
          </a:p>
        </p:txBody>
      </p:sp>
      <p:sp>
        <p:nvSpPr>
          <p:cNvPr id="3" name="TextBox 2">
            <a:extLst>
              <a:ext uri="{FF2B5EF4-FFF2-40B4-BE49-F238E27FC236}">
                <a16:creationId xmlns:a16="http://schemas.microsoft.com/office/drawing/2014/main" id="{DFEEFFA3-B900-47B6-BA41-43C91A3AAB70}"/>
              </a:ext>
            </a:extLst>
          </p:cNvPr>
          <p:cNvSpPr txBox="1"/>
          <p:nvPr/>
        </p:nvSpPr>
        <p:spPr>
          <a:xfrm>
            <a:off x="748145" y="495300"/>
            <a:ext cx="7661563" cy="1323439"/>
          </a:xfrm>
          <a:prstGeom prst="rect">
            <a:avLst/>
          </a:prstGeom>
          <a:noFill/>
        </p:spPr>
        <p:txBody>
          <a:bodyPr wrap="square" rtlCol="0">
            <a:spAutoFit/>
          </a:bodyPr>
          <a:lstStyle/>
          <a:p>
            <a:r>
              <a:rPr lang="sl-SI" sz="2000" dirty="0">
                <a:solidFill>
                  <a:srgbClr val="7030A0"/>
                </a:solidFill>
                <a:latin typeface="Bahnschrift" panose="020B0502040204020203" pitchFamily="34" charset="0"/>
              </a:rPr>
              <a:t>Izvedi enega izmed predlaganih programov za popoln zaključek dneva. K sodelovanju povabi svoje domače. Ne goljufaj! /</a:t>
            </a:r>
            <a:r>
              <a:rPr lang="sl-SI" sz="2000" dirty="0">
                <a:solidFill>
                  <a:schemeClr val="accent3">
                    <a:lumMod val="50000"/>
                  </a:schemeClr>
                </a:solidFill>
                <a:latin typeface="Bahnschrift" panose="020B0502040204020203" pitchFamily="34" charset="0"/>
              </a:rPr>
              <a:t>A nap </a:t>
            </a:r>
            <a:r>
              <a:rPr lang="sl-SI" sz="2000" dirty="0" err="1">
                <a:solidFill>
                  <a:schemeClr val="accent3">
                    <a:lumMod val="50000"/>
                  </a:schemeClr>
                </a:solidFill>
                <a:latin typeface="Bahnschrift" panose="020B0502040204020203" pitchFamily="34" charset="0"/>
              </a:rPr>
              <a:t>tökéletes</a:t>
            </a:r>
            <a:r>
              <a:rPr lang="sl-SI" sz="2000" dirty="0">
                <a:solidFill>
                  <a:schemeClr val="accent3">
                    <a:lumMod val="50000"/>
                  </a:schemeClr>
                </a:solidFill>
                <a:latin typeface="Bahnschrift" panose="020B0502040204020203" pitchFamily="34" charset="0"/>
              </a:rPr>
              <a:t> </a:t>
            </a:r>
            <a:r>
              <a:rPr lang="sl-SI" sz="2000" dirty="0" err="1">
                <a:solidFill>
                  <a:schemeClr val="accent3">
                    <a:lumMod val="50000"/>
                  </a:schemeClr>
                </a:solidFill>
                <a:latin typeface="Bahnschrift" panose="020B0502040204020203" pitchFamily="34" charset="0"/>
              </a:rPr>
              <a:t>befejezéséhez</a:t>
            </a:r>
            <a:r>
              <a:rPr lang="sl-SI" sz="2000" dirty="0">
                <a:solidFill>
                  <a:schemeClr val="accent3">
                    <a:lumMod val="50000"/>
                  </a:schemeClr>
                </a:solidFill>
                <a:latin typeface="Bahnschrift" panose="020B0502040204020203" pitchFamily="34" charset="0"/>
              </a:rPr>
              <a:t> </a:t>
            </a:r>
            <a:r>
              <a:rPr lang="sl-SI" sz="2000" dirty="0" err="1">
                <a:solidFill>
                  <a:schemeClr val="accent3">
                    <a:lumMod val="50000"/>
                  </a:schemeClr>
                </a:solidFill>
                <a:latin typeface="Bahnschrift" panose="020B0502040204020203" pitchFamily="34" charset="0"/>
              </a:rPr>
              <a:t>végezd</a:t>
            </a:r>
            <a:r>
              <a:rPr lang="sl-SI" sz="2000" dirty="0">
                <a:solidFill>
                  <a:schemeClr val="accent3">
                    <a:lumMod val="50000"/>
                  </a:schemeClr>
                </a:solidFill>
                <a:latin typeface="Bahnschrift" panose="020B0502040204020203" pitchFamily="34" charset="0"/>
              </a:rPr>
              <a:t> </a:t>
            </a:r>
            <a:r>
              <a:rPr lang="sl-SI" sz="2000" dirty="0" err="1">
                <a:solidFill>
                  <a:schemeClr val="accent3">
                    <a:lumMod val="50000"/>
                  </a:schemeClr>
                </a:solidFill>
                <a:latin typeface="Bahnschrift" panose="020B0502040204020203" pitchFamily="34" charset="0"/>
              </a:rPr>
              <a:t>el</a:t>
            </a:r>
            <a:r>
              <a:rPr lang="sl-SI" sz="2000" dirty="0">
                <a:solidFill>
                  <a:schemeClr val="accent3">
                    <a:lumMod val="50000"/>
                  </a:schemeClr>
                </a:solidFill>
                <a:latin typeface="Bahnschrift" panose="020B0502040204020203" pitchFamily="34" charset="0"/>
              </a:rPr>
              <a:t> </a:t>
            </a:r>
            <a:r>
              <a:rPr lang="sl-SI" sz="2000" dirty="0" err="1">
                <a:solidFill>
                  <a:schemeClr val="accent3">
                    <a:lumMod val="50000"/>
                  </a:schemeClr>
                </a:solidFill>
                <a:latin typeface="Bahnschrift" panose="020B0502040204020203" pitchFamily="34" charset="0"/>
              </a:rPr>
              <a:t>az</a:t>
            </a:r>
            <a:r>
              <a:rPr lang="sl-SI" sz="2000" dirty="0">
                <a:solidFill>
                  <a:schemeClr val="accent3">
                    <a:lumMod val="50000"/>
                  </a:schemeClr>
                </a:solidFill>
                <a:latin typeface="Bahnschrift" panose="020B0502040204020203" pitchFamily="34" charset="0"/>
              </a:rPr>
              <a:t> </a:t>
            </a:r>
            <a:r>
              <a:rPr lang="sl-SI" sz="2000" dirty="0" err="1">
                <a:solidFill>
                  <a:schemeClr val="accent3">
                    <a:lumMod val="50000"/>
                  </a:schemeClr>
                </a:solidFill>
                <a:latin typeface="Bahnschrift" panose="020B0502040204020203" pitchFamily="34" charset="0"/>
              </a:rPr>
              <a:t>egyik</a:t>
            </a:r>
            <a:r>
              <a:rPr lang="sl-SI" sz="2000" dirty="0">
                <a:solidFill>
                  <a:schemeClr val="accent3">
                    <a:lumMod val="50000"/>
                  </a:schemeClr>
                </a:solidFill>
                <a:latin typeface="Bahnschrift" panose="020B0502040204020203" pitchFamily="34" charset="0"/>
              </a:rPr>
              <a:t> </a:t>
            </a:r>
            <a:r>
              <a:rPr lang="sl-SI" sz="2000" dirty="0" err="1">
                <a:solidFill>
                  <a:schemeClr val="accent3">
                    <a:lumMod val="50000"/>
                  </a:schemeClr>
                </a:solidFill>
                <a:latin typeface="Bahnschrift" panose="020B0502040204020203" pitchFamily="34" charset="0"/>
              </a:rPr>
              <a:t>javasolt</a:t>
            </a:r>
            <a:r>
              <a:rPr lang="sl-SI" sz="2000" dirty="0">
                <a:solidFill>
                  <a:schemeClr val="accent3">
                    <a:lumMod val="50000"/>
                  </a:schemeClr>
                </a:solidFill>
                <a:latin typeface="Bahnschrift" panose="020B0502040204020203" pitchFamily="34" charset="0"/>
              </a:rPr>
              <a:t> </a:t>
            </a:r>
            <a:r>
              <a:rPr lang="sl-SI" sz="2000" dirty="0" err="1">
                <a:solidFill>
                  <a:schemeClr val="accent3">
                    <a:lumMod val="50000"/>
                  </a:schemeClr>
                </a:solidFill>
                <a:latin typeface="Bahnschrift" panose="020B0502040204020203" pitchFamily="34" charset="0"/>
              </a:rPr>
              <a:t>programot</a:t>
            </a:r>
            <a:r>
              <a:rPr lang="sl-SI" sz="2000" dirty="0">
                <a:solidFill>
                  <a:schemeClr val="accent3">
                    <a:lumMod val="50000"/>
                  </a:schemeClr>
                </a:solidFill>
                <a:latin typeface="Bahnschrift" panose="020B0502040204020203" pitchFamily="34" charset="0"/>
              </a:rPr>
              <a:t>. </a:t>
            </a:r>
            <a:r>
              <a:rPr lang="sl-SI" sz="2000" dirty="0" err="1">
                <a:solidFill>
                  <a:schemeClr val="accent3">
                    <a:lumMod val="50000"/>
                  </a:schemeClr>
                </a:solidFill>
                <a:latin typeface="Bahnschrift" panose="020B0502040204020203" pitchFamily="34" charset="0"/>
              </a:rPr>
              <a:t>Hívd</a:t>
            </a:r>
            <a:r>
              <a:rPr lang="sl-SI" sz="2000" dirty="0">
                <a:solidFill>
                  <a:schemeClr val="accent3">
                    <a:lumMod val="50000"/>
                  </a:schemeClr>
                </a:solidFill>
                <a:latin typeface="Bahnschrift" panose="020B0502040204020203" pitchFamily="34" charset="0"/>
              </a:rPr>
              <a:t> </a:t>
            </a:r>
            <a:r>
              <a:rPr lang="sl-SI" sz="2000" dirty="0" err="1">
                <a:solidFill>
                  <a:schemeClr val="accent3">
                    <a:lumMod val="50000"/>
                  </a:schemeClr>
                </a:solidFill>
                <a:latin typeface="Bahnschrift" panose="020B0502040204020203" pitchFamily="34" charset="0"/>
              </a:rPr>
              <a:t>meg</a:t>
            </a:r>
            <a:r>
              <a:rPr lang="sl-SI" sz="2000" dirty="0">
                <a:solidFill>
                  <a:schemeClr val="accent3">
                    <a:lumMod val="50000"/>
                  </a:schemeClr>
                </a:solidFill>
                <a:latin typeface="Bahnschrift" panose="020B0502040204020203" pitchFamily="34" charset="0"/>
              </a:rPr>
              <a:t> a </a:t>
            </a:r>
            <a:r>
              <a:rPr lang="sl-SI" sz="2000" dirty="0" err="1">
                <a:solidFill>
                  <a:schemeClr val="accent3">
                    <a:lumMod val="50000"/>
                  </a:schemeClr>
                </a:solidFill>
                <a:latin typeface="Bahnschrift" panose="020B0502040204020203" pitchFamily="34" charset="0"/>
              </a:rPr>
              <a:t>családtagjaidat</a:t>
            </a:r>
            <a:r>
              <a:rPr lang="sl-SI" sz="2000" dirty="0">
                <a:solidFill>
                  <a:schemeClr val="accent3">
                    <a:lumMod val="50000"/>
                  </a:schemeClr>
                </a:solidFill>
                <a:latin typeface="Bahnschrift" panose="020B0502040204020203" pitchFamily="34" charset="0"/>
              </a:rPr>
              <a:t> is. Ne </a:t>
            </a:r>
            <a:r>
              <a:rPr lang="sl-SI" sz="2000" dirty="0" err="1">
                <a:solidFill>
                  <a:schemeClr val="accent3">
                    <a:lumMod val="50000"/>
                  </a:schemeClr>
                </a:solidFill>
                <a:latin typeface="Bahnschrift" panose="020B0502040204020203" pitchFamily="34" charset="0"/>
              </a:rPr>
              <a:t>csalj</a:t>
            </a:r>
            <a:r>
              <a:rPr lang="sl-SI" sz="2000" dirty="0">
                <a:solidFill>
                  <a:schemeClr val="accent3">
                    <a:lumMod val="50000"/>
                  </a:schemeClr>
                </a:solidFill>
                <a:latin typeface="Bahnschrift" panose="020B0502040204020203" pitchFamily="34" charset="0"/>
              </a:rPr>
              <a:t>!</a:t>
            </a:r>
          </a:p>
        </p:txBody>
      </p:sp>
      <p:pic>
        <p:nvPicPr>
          <p:cNvPr id="4" name="Picture 3">
            <a:extLst>
              <a:ext uri="{FF2B5EF4-FFF2-40B4-BE49-F238E27FC236}">
                <a16:creationId xmlns:a16="http://schemas.microsoft.com/office/drawing/2014/main" id="{DADFD1F2-0297-4A63-A159-7F838654E446}"/>
              </a:ext>
            </a:extLst>
          </p:cNvPr>
          <p:cNvPicPr>
            <a:picLocks noChangeAspect="1"/>
          </p:cNvPicPr>
          <p:nvPr/>
        </p:nvPicPr>
        <p:blipFill>
          <a:blip r:embed="rId3"/>
          <a:stretch>
            <a:fillRect/>
          </a:stretch>
        </p:blipFill>
        <p:spPr>
          <a:xfrm rot="849318">
            <a:off x="8068556" y="678409"/>
            <a:ext cx="2160060" cy="1371102"/>
          </a:xfrm>
          <a:prstGeom prst="rect">
            <a:avLst/>
          </a:prstGeom>
        </p:spPr>
      </p:pic>
      <p:pic>
        <p:nvPicPr>
          <p:cNvPr id="5" name="Picture 4">
            <a:extLst>
              <a:ext uri="{FF2B5EF4-FFF2-40B4-BE49-F238E27FC236}">
                <a16:creationId xmlns:a16="http://schemas.microsoft.com/office/drawing/2014/main" id="{26D1412B-F395-4091-A4E4-0A00FE1FD1AF}"/>
              </a:ext>
            </a:extLst>
          </p:cNvPr>
          <p:cNvPicPr>
            <a:picLocks noChangeAspect="1"/>
          </p:cNvPicPr>
          <p:nvPr/>
        </p:nvPicPr>
        <p:blipFill>
          <a:blip r:embed="rId4"/>
          <a:stretch>
            <a:fillRect/>
          </a:stretch>
        </p:blipFill>
        <p:spPr>
          <a:xfrm>
            <a:off x="775489" y="2646905"/>
            <a:ext cx="2749718" cy="1327572"/>
          </a:xfrm>
          <a:prstGeom prst="rect">
            <a:avLst/>
          </a:prstGeom>
        </p:spPr>
      </p:pic>
      <p:sp>
        <p:nvSpPr>
          <p:cNvPr id="6" name="TextBox 5">
            <a:extLst>
              <a:ext uri="{FF2B5EF4-FFF2-40B4-BE49-F238E27FC236}">
                <a16:creationId xmlns:a16="http://schemas.microsoft.com/office/drawing/2014/main" id="{FB931988-3A41-467B-A601-15512A72E4A9}"/>
              </a:ext>
            </a:extLst>
          </p:cNvPr>
          <p:cNvSpPr txBox="1"/>
          <p:nvPr/>
        </p:nvSpPr>
        <p:spPr>
          <a:xfrm>
            <a:off x="4604323" y="1855129"/>
            <a:ext cx="5019675" cy="646331"/>
          </a:xfrm>
          <a:prstGeom prst="rect">
            <a:avLst/>
          </a:prstGeom>
          <a:noFill/>
        </p:spPr>
        <p:txBody>
          <a:bodyPr wrap="square" rtlCol="0">
            <a:spAutoFit/>
          </a:bodyPr>
          <a:lstStyle/>
          <a:p>
            <a:r>
              <a:rPr lang="sl-SI" dirty="0">
                <a:hlinkClick r:id="rId5"/>
              </a:rPr>
              <a:t>Joga za </a:t>
            </a:r>
            <a:r>
              <a:rPr lang="sl-SI" dirty="0" smtClean="0">
                <a:hlinkClick r:id="rId5"/>
              </a:rPr>
              <a:t>začetnike</a:t>
            </a:r>
            <a:r>
              <a:rPr lang="sl-SI" dirty="0" smtClean="0"/>
              <a:t>/</a:t>
            </a:r>
          </a:p>
          <a:p>
            <a:r>
              <a:rPr lang="sl-SI" dirty="0" smtClean="0">
                <a:solidFill>
                  <a:schemeClr val="accent3">
                    <a:lumMod val="50000"/>
                  </a:schemeClr>
                </a:solidFill>
              </a:rPr>
              <a:t>Jóga </a:t>
            </a:r>
            <a:r>
              <a:rPr lang="sl-SI" dirty="0" err="1" smtClean="0">
                <a:solidFill>
                  <a:schemeClr val="accent3">
                    <a:lumMod val="50000"/>
                  </a:schemeClr>
                </a:solidFill>
              </a:rPr>
              <a:t>kezdőknek</a:t>
            </a:r>
            <a:endParaRPr lang="sl-SI" dirty="0">
              <a:solidFill>
                <a:schemeClr val="accent3">
                  <a:lumMod val="50000"/>
                </a:schemeClr>
              </a:solidFill>
            </a:endParaRPr>
          </a:p>
        </p:txBody>
      </p:sp>
      <p:pic>
        <p:nvPicPr>
          <p:cNvPr id="7" name="Picture 6">
            <a:extLst>
              <a:ext uri="{FF2B5EF4-FFF2-40B4-BE49-F238E27FC236}">
                <a16:creationId xmlns:a16="http://schemas.microsoft.com/office/drawing/2014/main" id="{46644E76-8265-43FD-82C4-672A980C1BF6}"/>
              </a:ext>
            </a:extLst>
          </p:cNvPr>
          <p:cNvPicPr>
            <a:picLocks noChangeAspect="1"/>
          </p:cNvPicPr>
          <p:nvPr/>
        </p:nvPicPr>
        <p:blipFill>
          <a:blip r:embed="rId6"/>
          <a:stretch>
            <a:fillRect/>
          </a:stretch>
        </p:blipFill>
        <p:spPr>
          <a:xfrm>
            <a:off x="4679464" y="2555759"/>
            <a:ext cx="2857500" cy="1600200"/>
          </a:xfrm>
          <a:prstGeom prst="rect">
            <a:avLst/>
          </a:prstGeom>
        </p:spPr>
      </p:pic>
      <p:sp>
        <p:nvSpPr>
          <p:cNvPr id="8" name="TextBox 7">
            <a:extLst>
              <a:ext uri="{FF2B5EF4-FFF2-40B4-BE49-F238E27FC236}">
                <a16:creationId xmlns:a16="http://schemas.microsoft.com/office/drawing/2014/main" id="{E76EC3B2-D5EB-4CB4-A630-A8AF79A8F406}"/>
              </a:ext>
            </a:extLst>
          </p:cNvPr>
          <p:cNvSpPr txBox="1"/>
          <p:nvPr/>
        </p:nvSpPr>
        <p:spPr>
          <a:xfrm>
            <a:off x="894135" y="4196979"/>
            <a:ext cx="2586037" cy="646331"/>
          </a:xfrm>
          <a:prstGeom prst="rect">
            <a:avLst/>
          </a:prstGeom>
          <a:noFill/>
        </p:spPr>
        <p:txBody>
          <a:bodyPr wrap="square" rtlCol="0">
            <a:spAutoFit/>
          </a:bodyPr>
          <a:lstStyle/>
          <a:p>
            <a:r>
              <a:rPr lang="sl-SI" dirty="0" err="1">
                <a:hlinkClick r:id="rId7"/>
              </a:rPr>
              <a:t>Tabata</a:t>
            </a:r>
            <a:r>
              <a:rPr lang="sl-SI" dirty="0">
                <a:hlinkClick r:id="rId7"/>
              </a:rPr>
              <a:t> </a:t>
            </a:r>
            <a:r>
              <a:rPr lang="sl-SI" dirty="0" smtClean="0">
                <a:hlinkClick r:id="rId7"/>
              </a:rPr>
              <a:t>vadba</a:t>
            </a:r>
            <a:r>
              <a:rPr lang="sl-SI" dirty="0" smtClean="0"/>
              <a:t>/</a:t>
            </a:r>
          </a:p>
          <a:p>
            <a:r>
              <a:rPr lang="sl-SI" dirty="0" err="1" smtClean="0">
                <a:solidFill>
                  <a:schemeClr val="accent3">
                    <a:lumMod val="50000"/>
                  </a:schemeClr>
                </a:solidFill>
              </a:rPr>
              <a:t>Tabata</a:t>
            </a:r>
            <a:r>
              <a:rPr lang="sl-SI" dirty="0" smtClean="0">
                <a:solidFill>
                  <a:schemeClr val="accent3">
                    <a:lumMod val="50000"/>
                  </a:schemeClr>
                </a:solidFill>
              </a:rPr>
              <a:t> </a:t>
            </a:r>
            <a:r>
              <a:rPr lang="sl-SI" dirty="0" err="1" smtClean="0">
                <a:solidFill>
                  <a:schemeClr val="accent3">
                    <a:lumMod val="50000"/>
                  </a:schemeClr>
                </a:solidFill>
              </a:rPr>
              <a:t>gyakorlat</a:t>
            </a:r>
            <a:endParaRPr lang="sl-SI" dirty="0">
              <a:solidFill>
                <a:schemeClr val="accent3">
                  <a:lumMod val="50000"/>
                </a:schemeClr>
              </a:solidFill>
            </a:endParaRPr>
          </a:p>
        </p:txBody>
      </p:sp>
      <p:pic>
        <p:nvPicPr>
          <p:cNvPr id="9" name="Picture 8">
            <a:extLst>
              <a:ext uri="{FF2B5EF4-FFF2-40B4-BE49-F238E27FC236}">
                <a16:creationId xmlns:a16="http://schemas.microsoft.com/office/drawing/2014/main" id="{C4383BCA-85CA-4DDC-86D7-12C50C4C27EB}"/>
              </a:ext>
            </a:extLst>
          </p:cNvPr>
          <p:cNvPicPr>
            <a:picLocks noChangeAspect="1"/>
          </p:cNvPicPr>
          <p:nvPr/>
        </p:nvPicPr>
        <p:blipFill>
          <a:blip r:embed="rId8"/>
          <a:stretch>
            <a:fillRect/>
          </a:stretch>
        </p:blipFill>
        <p:spPr>
          <a:xfrm>
            <a:off x="971327" y="4843310"/>
            <a:ext cx="3144063" cy="1659082"/>
          </a:xfrm>
          <a:prstGeom prst="rect">
            <a:avLst/>
          </a:prstGeom>
        </p:spPr>
      </p:pic>
      <p:sp>
        <p:nvSpPr>
          <p:cNvPr id="10" name="TextBox 9">
            <a:extLst>
              <a:ext uri="{FF2B5EF4-FFF2-40B4-BE49-F238E27FC236}">
                <a16:creationId xmlns:a16="http://schemas.microsoft.com/office/drawing/2014/main" id="{AFDFC396-80D3-4CBD-83E2-6A3848C20083}"/>
              </a:ext>
            </a:extLst>
          </p:cNvPr>
          <p:cNvSpPr txBox="1"/>
          <p:nvPr/>
        </p:nvSpPr>
        <p:spPr>
          <a:xfrm>
            <a:off x="8076608" y="4122137"/>
            <a:ext cx="4913853" cy="646331"/>
          </a:xfrm>
          <a:prstGeom prst="rect">
            <a:avLst/>
          </a:prstGeom>
          <a:noFill/>
        </p:spPr>
        <p:txBody>
          <a:bodyPr wrap="square" rtlCol="0">
            <a:spAutoFit/>
          </a:bodyPr>
          <a:lstStyle/>
          <a:p>
            <a:r>
              <a:rPr lang="sl-SI" dirty="0">
                <a:hlinkClick r:id="rId9"/>
              </a:rPr>
              <a:t>Pilates </a:t>
            </a:r>
            <a:r>
              <a:rPr lang="sl-SI" dirty="0" smtClean="0">
                <a:hlinkClick r:id="rId9"/>
              </a:rPr>
              <a:t>vadba</a:t>
            </a:r>
            <a:r>
              <a:rPr lang="sl-SI" dirty="0" smtClean="0"/>
              <a:t>/</a:t>
            </a:r>
          </a:p>
          <a:p>
            <a:r>
              <a:rPr lang="sl-SI" dirty="0" smtClean="0">
                <a:solidFill>
                  <a:schemeClr val="accent3">
                    <a:lumMod val="50000"/>
                  </a:schemeClr>
                </a:solidFill>
              </a:rPr>
              <a:t>Pilátes</a:t>
            </a:r>
            <a:endParaRPr lang="sl-SI" dirty="0">
              <a:solidFill>
                <a:schemeClr val="accent3">
                  <a:lumMod val="50000"/>
                </a:schemeClr>
              </a:solidFill>
            </a:endParaRPr>
          </a:p>
        </p:txBody>
      </p:sp>
      <p:pic>
        <p:nvPicPr>
          <p:cNvPr id="11" name="Picture 10">
            <a:extLst>
              <a:ext uri="{FF2B5EF4-FFF2-40B4-BE49-F238E27FC236}">
                <a16:creationId xmlns:a16="http://schemas.microsoft.com/office/drawing/2014/main" id="{91F98B36-B5EC-4070-BD52-C2EE4951D0CF}"/>
              </a:ext>
            </a:extLst>
          </p:cNvPr>
          <p:cNvPicPr>
            <a:picLocks noChangeAspect="1"/>
          </p:cNvPicPr>
          <p:nvPr/>
        </p:nvPicPr>
        <p:blipFill>
          <a:blip r:embed="rId10"/>
          <a:stretch>
            <a:fillRect/>
          </a:stretch>
        </p:blipFill>
        <p:spPr>
          <a:xfrm>
            <a:off x="8195248" y="4780639"/>
            <a:ext cx="2857500" cy="1600200"/>
          </a:xfrm>
          <a:prstGeom prst="rect">
            <a:avLst/>
          </a:prstGeom>
        </p:spPr>
      </p:pic>
      <p:sp>
        <p:nvSpPr>
          <p:cNvPr id="12" name="TextBox 11">
            <a:extLst>
              <a:ext uri="{FF2B5EF4-FFF2-40B4-BE49-F238E27FC236}">
                <a16:creationId xmlns:a16="http://schemas.microsoft.com/office/drawing/2014/main" id="{8CBBF4D9-4012-4C45-B3D0-194123AD1BC6}"/>
              </a:ext>
            </a:extLst>
          </p:cNvPr>
          <p:cNvSpPr txBox="1"/>
          <p:nvPr/>
        </p:nvSpPr>
        <p:spPr>
          <a:xfrm>
            <a:off x="4667249" y="4210258"/>
            <a:ext cx="2857500" cy="646331"/>
          </a:xfrm>
          <a:prstGeom prst="rect">
            <a:avLst/>
          </a:prstGeom>
          <a:noFill/>
        </p:spPr>
        <p:txBody>
          <a:bodyPr wrap="square" rtlCol="0">
            <a:spAutoFit/>
          </a:bodyPr>
          <a:lstStyle/>
          <a:p>
            <a:r>
              <a:rPr lang="pl-PL" dirty="0">
                <a:hlinkClick r:id="rId11"/>
              </a:rPr>
              <a:t>Vaje za raven </a:t>
            </a:r>
            <a:r>
              <a:rPr lang="pl-PL" dirty="0" smtClean="0">
                <a:hlinkClick r:id="rId11"/>
              </a:rPr>
              <a:t>trebuh</a:t>
            </a:r>
            <a:r>
              <a:rPr lang="pl-PL" dirty="0" smtClean="0"/>
              <a:t>/</a:t>
            </a:r>
          </a:p>
          <a:p>
            <a:r>
              <a:rPr lang="pl-PL" dirty="0" smtClean="0">
                <a:solidFill>
                  <a:schemeClr val="accent3">
                    <a:lumMod val="50000"/>
                  </a:schemeClr>
                </a:solidFill>
              </a:rPr>
              <a:t>Hasizom gyakorlatok</a:t>
            </a:r>
            <a:endParaRPr lang="sl-SI" dirty="0">
              <a:solidFill>
                <a:schemeClr val="accent3">
                  <a:lumMod val="50000"/>
                </a:schemeClr>
              </a:solidFill>
            </a:endParaRPr>
          </a:p>
        </p:txBody>
      </p:sp>
      <p:pic>
        <p:nvPicPr>
          <p:cNvPr id="13" name="Picture 12">
            <a:extLst>
              <a:ext uri="{FF2B5EF4-FFF2-40B4-BE49-F238E27FC236}">
                <a16:creationId xmlns:a16="http://schemas.microsoft.com/office/drawing/2014/main" id="{7DFACAB6-4B9C-43D7-8077-16FD16BF2876}"/>
              </a:ext>
            </a:extLst>
          </p:cNvPr>
          <p:cNvPicPr>
            <a:picLocks noChangeAspect="1"/>
          </p:cNvPicPr>
          <p:nvPr/>
        </p:nvPicPr>
        <p:blipFill>
          <a:blip r:embed="rId12"/>
          <a:stretch>
            <a:fillRect/>
          </a:stretch>
        </p:blipFill>
        <p:spPr>
          <a:xfrm>
            <a:off x="4667249" y="4848456"/>
            <a:ext cx="3144061" cy="1659083"/>
          </a:xfrm>
          <a:prstGeom prst="rect">
            <a:avLst/>
          </a:prstGeom>
        </p:spPr>
      </p:pic>
      <p:sp>
        <p:nvSpPr>
          <p:cNvPr id="14" name="Thought Bubble: Cloud 13">
            <a:extLst>
              <a:ext uri="{FF2B5EF4-FFF2-40B4-BE49-F238E27FC236}">
                <a16:creationId xmlns:a16="http://schemas.microsoft.com/office/drawing/2014/main" id="{35E427C7-5804-4B32-901B-BAC2595EBB3E}"/>
              </a:ext>
            </a:extLst>
          </p:cNvPr>
          <p:cNvSpPr/>
          <p:nvPr/>
        </p:nvSpPr>
        <p:spPr>
          <a:xfrm>
            <a:off x="8792412" y="2321211"/>
            <a:ext cx="3279086" cy="1998899"/>
          </a:xfrm>
          <a:prstGeom prst="cloudCallout">
            <a:avLst>
              <a:gd name="adj1" fmla="val -11567"/>
              <a:gd name="adj2" fmla="val -850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Z vadbo nadaljuj tudi v naslednjih dneh!/</a:t>
            </a:r>
            <a:r>
              <a:rPr lang="sl-SI" dirty="0" err="1">
                <a:solidFill>
                  <a:schemeClr val="bg1"/>
                </a:solidFill>
              </a:rPr>
              <a:t>Folytasd</a:t>
            </a:r>
            <a:r>
              <a:rPr lang="sl-SI" dirty="0">
                <a:solidFill>
                  <a:schemeClr val="bg1"/>
                </a:solidFill>
              </a:rPr>
              <a:t> a </a:t>
            </a:r>
            <a:r>
              <a:rPr lang="sl-SI" dirty="0" err="1">
                <a:solidFill>
                  <a:schemeClr val="bg1"/>
                </a:solidFill>
              </a:rPr>
              <a:t>testmozgást</a:t>
            </a:r>
            <a:r>
              <a:rPr lang="sl-SI" dirty="0">
                <a:solidFill>
                  <a:schemeClr val="bg1"/>
                </a:solidFill>
              </a:rPr>
              <a:t> </a:t>
            </a:r>
            <a:r>
              <a:rPr lang="sl-SI" dirty="0" err="1">
                <a:solidFill>
                  <a:schemeClr val="bg1"/>
                </a:solidFill>
              </a:rPr>
              <a:t>az</a:t>
            </a:r>
            <a:r>
              <a:rPr lang="sl-SI" dirty="0">
                <a:solidFill>
                  <a:schemeClr val="bg1"/>
                </a:solidFill>
              </a:rPr>
              <a:t> </a:t>
            </a:r>
            <a:r>
              <a:rPr lang="sl-SI" dirty="0" err="1">
                <a:solidFill>
                  <a:schemeClr val="bg1"/>
                </a:solidFill>
              </a:rPr>
              <a:t>elkövetkező</a:t>
            </a:r>
            <a:r>
              <a:rPr lang="sl-SI" dirty="0">
                <a:solidFill>
                  <a:schemeClr val="bg1"/>
                </a:solidFill>
              </a:rPr>
              <a:t> </a:t>
            </a:r>
            <a:r>
              <a:rPr lang="sl-SI" dirty="0" err="1">
                <a:solidFill>
                  <a:schemeClr val="bg1"/>
                </a:solidFill>
              </a:rPr>
              <a:t>napokban</a:t>
            </a:r>
            <a:r>
              <a:rPr lang="sl-SI" dirty="0">
                <a:solidFill>
                  <a:schemeClr val="bg1"/>
                </a:solidFill>
              </a:rPr>
              <a:t> is! </a:t>
            </a:r>
          </a:p>
        </p:txBody>
      </p:sp>
      <p:sp>
        <p:nvSpPr>
          <p:cNvPr id="15" name="PoljeZBesedilom 14"/>
          <p:cNvSpPr txBox="1"/>
          <p:nvPr/>
        </p:nvSpPr>
        <p:spPr>
          <a:xfrm>
            <a:off x="9887465" y="326784"/>
            <a:ext cx="2091884" cy="1200329"/>
          </a:xfrm>
          <a:prstGeom prst="rect">
            <a:avLst/>
          </a:prstGeom>
          <a:noFill/>
        </p:spPr>
        <p:txBody>
          <a:bodyPr wrap="square" rtlCol="0">
            <a:spAutoFit/>
          </a:bodyPr>
          <a:lstStyle/>
          <a:p>
            <a:pPr algn="ctr"/>
            <a:r>
              <a:rPr lang="sl-SI" dirty="0">
                <a:solidFill>
                  <a:schemeClr val="tx2"/>
                </a:solidFill>
              </a:rPr>
              <a:t>NE POZABI FOTOGRAFIRATI</a:t>
            </a:r>
            <a:r>
              <a:rPr lang="sl-SI" dirty="0" smtClean="0">
                <a:solidFill>
                  <a:schemeClr val="tx2"/>
                </a:solidFill>
              </a:rPr>
              <a:t>!</a:t>
            </a:r>
          </a:p>
          <a:p>
            <a:pPr algn="ctr"/>
            <a:r>
              <a:rPr lang="sl-SI" dirty="0" smtClean="0">
                <a:solidFill>
                  <a:schemeClr val="tx2"/>
                </a:solidFill>
              </a:rPr>
              <a:t>NE FELEDD LEFOTÓZNI!</a:t>
            </a:r>
            <a:endParaRPr lang="sl-SI" dirty="0">
              <a:solidFill>
                <a:schemeClr val="tx2"/>
              </a:solidFill>
            </a:endParaRPr>
          </a:p>
        </p:txBody>
      </p:sp>
    </p:spTree>
    <p:extLst>
      <p:ext uri="{BB962C8B-B14F-4D97-AF65-F5344CB8AC3E}">
        <p14:creationId xmlns:p14="http://schemas.microsoft.com/office/powerpoint/2010/main" val="248031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08550" y="82871"/>
            <a:ext cx="3940155" cy="844922"/>
          </a:xfrm>
        </p:spPr>
        <p:txBody>
          <a:bodyPr>
            <a:normAutofit fontScale="90000"/>
          </a:bodyPr>
          <a:lstStyle/>
          <a:p>
            <a:r>
              <a:rPr lang="sl-SI" dirty="0" smtClean="0"/>
              <a:t>METULJ/PILLANGÓ</a:t>
            </a:r>
            <a:endParaRPr lang="sl-SI" dirty="0"/>
          </a:p>
        </p:txBody>
      </p:sp>
      <p:sp>
        <p:nvSpPr>
          <p:cNvPr id="3" name="Označba mesta vsebine 2"/>
          <p:cNvSpPr>
            <a:spLocks noGrp="1"/>
          </p:cNvSpPr>
          <p:nvPr>
            <p:ph idx="1"/>
          </p:nvPr>
        </p:nvSpPr>
        <p:spPr>
          <a:xfrm>
            <a:off x="7001691" y="653143"/>
            <a:ext cx="4506687" cy="3820886"/>
          </a:xfrm>
        </p:spPr>
        <p:txBody>
          <a:bodyPr>
            <a:normAutofit fontScale="77500" lnSpcReduction="20000"/>
          </a:bodyPr>
          <a:lstStyle/>
          <a:p>
            <a:pPr marL="0" indent="0">
              <a:buNone/>
            </a:pPr>
            <a:r>
              <a:rPr lang="sl-SI" b="1" dirty="0"/>
              <a:t>POTREBUJEMO</a:t>
            </a:r>
            <a:r>
              <a:rPr lang="sl-SI" b="1" dirty="0" smtClean="0"/>
              <a:t>:/HASZNÁLUNK:</a:t>
            </a:r>
            <a:endParaRPr lang="sl-SI" dirty="0"/>
          </a:p>
          <a:p>
            <a:pPr lvl="0"/>
            <a:r>
              <a:rPr lang="sl-SI" dirty="0"/>
              <a:t>BEL </a:t>
            </a:r>
            <a:r>
              <a:rPr lang="sl-SI" dirty="0" smtClean="0"/>
              <a:t>PAPIR/</a:t>
            </a:r>
            <a:r>
              <a:rPr lang="sl-SI" dirty="0" smtClean="0">
                <a:solidFill>
                  <a:schemeClr val="accent3">
                    <a:lumMod val="50000"/>
                  </a:schemeClr>
                </a:solidFill>
              </a:rPr>
              <a:t>FEHÉR PAPÍR</a:t>
            </a:r>
            <a:endParaRPr lang="sl-SI" dirty="0">
              <a:solidFill>
                <a:schemeClr val="accent3">
                  <a:lumMod val="50000"/>
                </a:schemeClr>
              </a:solidFill>
            </a:endParaRPr>
          </a:p>
          <a:p>
            <a:pPr lvl="0"/>
            <a:r>
              <a:rPr lang="sl-SI" dirty="0" smtClean="0"/>
              <a:t>SVINČNIK/</a:t>
            </a:r>
            <a:r>
              <a:rPr lang="sl-SI" dirty="0" smtClean="0">
                <a:solidFill>
                  <a:schemeClr val="accent3">
                    <a:lumMod val="50000"/>
                  </a:schemeClr>
                </a:solidFill>
              </a:rPr>
              <a:t>CERUZA</a:t>
            </a:r>
            <a:endParaRPr lang="sl-SI" dirty="0">
              <a:solidFill>
                <a:schemeClr val="accent3">
                  <a:lumMod val="50000"/>
                </a:schemeClr>
              </a:solidFill>
            </a:endParaRPr>
          </a:p>
          <a:p>
            <a:pPr lvl="0"/>
            <a:r>
              <a:rPr lang="sl-SI" dirty="0" smtClean="0"/>
              <a:t>ŠKARJE/</a:t>
            </a:r>
            <a:r>
              <a:rPr lang="sl-SI" dirty="0" smtClean="0">
                <a:solidFill>
                  <a:schemeClr val="accent3">
                    <a:lumMod val="50000"/>
                  </a:schemeClr>
                </a:solidFill>
              </a:rPr>
              <a:t>OLLÓ</a:t>
            </a:r>
            <a:endParaRPr lang="sl-SI" dirty="0">
              <a:solidFill>
                <a:schemeClr val="accent3">
                  <a:lumMod val="50000"/>
                </a:schemeClr>
              </a:solidFill>
            </a:endParaRPr>
          </a:p>
          <a:p>
            <a:pPr lvl="0"/>
            <a:r>
              <a:rPr lang="sl-SI" dirty="0" smtClean="0"/>
              <a:t>LEPILO/</a:t>
            </a:r>
            <a:r>
              <a:rPr lang="sl-SI" dirty="0" smtClean="0">
                <a:solidFill>
                  <a:schemeClr val="accent3">
                    <a:lumMod val="50000"/>
                  </a:schemeClr>
                </a:solidFill>
              </a:rPr>
              <a:t>RAGASZTÓ</a:t>
            </a:r>
            <a:endParaRPr lang="sl-SI" dirty="0">
              <a:solidFill>
                <a:schemeClr val="accent3">
                  <a:lumMod val="50000"/>
                </a:schemeClr>
              </a:solidFill>
            </a:endParaRPr>
          </a:p>
          <a:p>
            <a:pPr lvl="0"/>
            <a:r>
              <a:rPr lang="sl-SI" dirty="0" smtClean="0"/>
              <a:t>ŽICO/</a:t>
            </a:r>
            <a:r>
              <a:rPr lang="sl-SI" dirty="0" smtClean="0">
                <a:solidFill>
                  <a:schemeClr val="accent3">
                    <a:lumMod val="50000"/>
                  </a:schemeClr>
                </a:solidFill>
              </a:rPr>
              <a:t>DRÓT</a:t>
            </a:r>
            <a:endParaRPr lang="sl-SI" dirty="0">
              <a:solidFill>
                <a:schemeClr val="accent3">
                  <a:lumMod val="50000"/>
                </a:schemeClr>
              </a:solidFill>
            </a:endParaRPr>
          </a:p>
          <a:p>
            <a:pPr lvl="0"/>
            <a:r>
              <a:rPr lang="sl-SI" dirty="0"/>
              <a:t>LESENO </a:t>
            </a:r>
            <a:r>
              <a:rPr lang="sl-SI" dirty="0" smtClean="0"/>
              <a:t>PALICO/</a:t>
            </a:r>
            <a:r>
              <a:rPr lang="sl-SI" dirty="0" smtClean="0">
                <a:solidFill>
                  <a:schemeClr val="accent3">
                    <a:lumMod val="50000"/>
                  </a:schemeClr>
                </a:solidFill>
              </a:rPr>
              <a:t>FAPÁLCIKA</a:t>
            </a:r>
            <a:endParaRPr lang="sl-SI" dirty="0">
              <a:solidFill>
                <a:schemeClr val="accent3">
                  <a:lumMod val="50000"/>
                </a:schemeClr>
              </a:solidFill>
            </a:endParaRPr>
          </a:p>
          <a:p>
            <a:pPr lvl="0"/>
            <a:r>
              <a:rPr lang="sl-SI" dirty="0"/>
              <a:t>BARVICE (</a:t>
            </a:r>
            <a:r>
              <a:rPr lang="sl-SI" dirty="0" smtClean="0"/>
              <a:t>FLOMASTRE</a:t>
            </a:r>
            <a:r>
              <a:rPr lang="sl-SI" dirty="0"/>
              <a:t>, BARVNI</a:t>
            </a:r>
            <a:br>
              <a:rPr lang="sl-SI" dirty="0"/>
            </a:br>
            <a:r>
              <a:rPr lang="sl-SI" dirty="0" smtClean="0"/>
              <a:t>PAPIR …)/</a:t>
            </a:r>
            <a:r>
              <a:rPr lang="sl-SI" dirty="0" smtClean="0">
                <a:solidFill>
                  <a:schemeClr val="accent3">
                    <a:lumMod val="50000"/>
                  </a:schemeClr>
                </a:solidFill>
              </a:rPr>
              <a:t>SZÍNEZŐK (FILCTOLL, SZÍNES PAPÍR)</a:t>
            </a:r>
            <a:endParaRPr lang="sl-SI" dirty="0">
              <a:solidFill>
                <a:schemeClr val="accent3">
                  <a:lumMod val="50000"/>
                </a:schemeClr>
              </a:solidFill>
            </a:endParaRPr>
          </a:p>
        </p:txBody>
      </p:sp>
      <p:sp>
        <p:nvSpPr>
          <p:cNvPr id="4" name="Označba mesta besedila 3"/>
          <p:cNvSpPr>
            <a:spLocks noGrp="1"/>
          </p:cNvSpPr>
          <p:nvPr>
            <p:ph type="body" sz="half" idx="2"/>
          </p:nvPr>
        </p:nvSpPr>
        <p:spPr>
          <a:xfrm>
            <a:off x="428423" y="927793"/>
            <a:ext cx="5839855" cy="701657"/>
          </a:xfrm>
        </p:spPr>
        <p:txBody>
          <a:bodyPr>
            <a:normAutofit fontScale="92500" lnSpcReduction="10000"/>
          </a:bodyPr>
          <a:lstStyle/>
          <a:p>
            <a:pPr algn="ctr"/>
            <a:r>
              <a:rPr lang="sl-SI" u="sng" dirty="0"/>
              <a:t>Za konec še čudovita idejo za prekrasen </a:t>
            </a:r>
            <a:r>
              <a:rPr lang="sl-SI" u="sng" dirty="0" smtClean="0"/>
              <a:t>izdelek/</a:t>
            </a:r>
          </a:p>
          <a:p>
            <a:pPr algn="ctr"/>
            <a:r>
              <a:rPr lang="hu-HU" u="sng" dirty="0">
                <a:solidFill>
                  <a:schemeClr val="accent3">
                    <a:lumMod val="50000"/>
                  </a:schemeClr>
                </a:solidFill>
              </a:rPr>
              <a:t>Végül egy csodálatos ötlet egy gyönyörű </a:t>
            </a:r>
            <a:r>
              <a:rPr lang="hu-HU" u="sng" dirty="0" smtClean="0">
                <a:solidFill>
                  <a:schemeClr val="accent3">
                    <a:lumMod val="50000"/>
                  </a:schemeClr>
                </a:solidFill>
              </a:rPr>
              <a:t>termékhez</a:t>
            </a:r>
          </a:p>
          <a:p>
            <a:endParaRPr lang="sl-SI" u="sng" dirty="0"/>
          </a:p>
          <a:p>
            <a:endParaRPr lang="sl-SI" u="sng" dirty="0"/>
          </a:p>
          <a:p>
            <a:endParaRPr lang="sl-SI" u="sng" dirty="0"/>
          </a:p>
          <a:p>
            <a:endParaRPr lang="sl-SI" u="sng" dirty="0"/>
          </a:p>
          <a:p>
            <a:endParaRPr lang="sl-SI" u="sng" dirty="0"/>
          </a:p>
          <a:p>
            <a:endParaRPr lang="sl-SI" dirty="0"/>
          </a:p>
        </p:txBody>
      </p:sp>
      <p:sp>
        <p:nvSpPr>
          <p:cNvPr id="5" name="PoljeZBesedilom 4"/>
          <p:cNvSpPr txBox="1"/>
          <p:nvPr/>
        </p:nvSpPr>
        <p:spPr>
          <a:xfrm>
            <a:off x="120503" y="2474371"/>
            <a:ext cx="6147776" cy="4308872"/>
          </a:xfrm>
          <a:prstGeom prst="rect">
            <a:avLst/>
          </a:prstGeom>
          <a:noFill/>
        </p:spPr>
        <p:txBody>
          <a:bodyPr wrap="square" rtlCol="0">
            <a:spAutoFit/>
          </a:bodyPr>
          <a:lstStyle/>
          <a:p>
            <a:pPr algn="ctr"/>
            <a:r>
              <a:rPr lang="sl-SI" sz="1700" dirty="0">
                <a:solidFill>
                  <a:srgbClr val="0070C0"/>
                </a:solidFill>
              </a:rPr>
              <a:t>Povej prijatelju, da misliš nanj, da mu želiš le najboljše in da mu pošiljaš upanje./</a:t>
            </a:r>
            <a:r>
              <a:rPr lang="sl-SI" sz="1700" dirty="0" err="1">
                <a:solidFill>
                  <a:schemeClr val="accent3">
                    <a:lumMod val="50000"/>
                  </a:schemeClr>
                </a:solidFill>
              </a:rPr>
              <a:t>Mondd</a:t>
            </a:r>
            <a:r>
              <a:rPr lang="sl-SI" sz="1700" dirty="0">
                <a:solidFill>
                  <a:schemeClr val="accent3">
                    <a:lumMod val="50000"/>
                  </a:schemeClr>
                </a:solidFill>
              </a:rPr>
              <a:t> </a:t>
            </a:r>
            <a:r>
              <a:rPr lang="sl-SI" sz="1700" dirty="0" err="1">
                <a:solidFill>
                  <a:schemeClr val="accent3">
                    <a:lumMod val="50000"/>
                  </a:schemeClr>
                </a:solidFill>
              </a:rPr>
              <a:t>el</a:t>
            </a:r>
            <a:r>
              <a:rPr lang="sl-SI" sz="1700" dirty="0">
                <a:solidFill>
                  <a:schemeClr val="accent3">
                    <a:lumMod val="50000"/>
                  </a:schemeClr>
                </a:solidFill>
              </a:rPr>
              <a:t> a </a:t>
            </a:r>
            <a:r>
              <a:rPr lang="sl-SI" sz="1700" dirty="0" err="1">
                <a:solidFill>
                  <a:schemeClr val="accent3">
                    <a:lumMod val="50000"/>
                  </a:schemeClr>
                </a:solidFill>
              </a:rPr>
              <a:t>barátodnak</a:t>
            </a:r>
            <a:r>
              <a:rPr lang="sl-SI" sz="1700" dirty="0">
                <a:solidFill>
                  <a:schemeClr val="accent3">
                    <a:lumMod val="50000"/>
                  </a:schemeClr>
                </a:solidFill>
              </a:rPr>
              <a:t>, </a:t>
            </a:r>
            <a:r>
              <a:rPr lang="sl-SI" sz="1700" dirty="0" err="1">
                <a:solidFill>
                  <a:schemeClr val="accent3">
                    <a:lumMod val="50000"/>
                  </a:schemeClr>
                </a:solidFill>
              </a:rPr>
              <a:t>hogy</a:t>
            </a:r>
            <a:r>
              <a:rPr lang="sl-SI" sz="1700" dirty="0">
                <a:solidFill>
                  <a:schemeClr val="accent3">
                    <a:lumMod val="50000"/>
                  </a:schemeClr>
                </a:solidFill>
              </a:rPr>
              <a:t> </a:t>
            </a:r>
            <a:r>
              <a:rPr lang="sl-SI" sz="1700" dirty="0" err="1">
                <a:solidFill>
                  <a:schemeClr val="accent3">
                    <a:lumMod val="50000"/>
                  </a:schemeClr>
                </a:solidFill>
              </a:rPr>
              <a:t>gondolsz</a:t>
            </a:r>
            <a:r>
              <a:rPr lang="sl-SI" sz="1700" dirty="0">
                <a:solidFill>
                  <a:schemeClr val="accent3">
                    <a:lumMod val="50000"/>
                  </a:schemeClr>
                </a:solidFill>
              </a:rPr>
              <a:t> </a:t>
            </a:r>
            <a:r>
              <a:rPr lang="sl-SI" sz="1700" dirty="0" err="1">
                <a:solidFill>
                  <a:schemeClr val="accent3">
                    <a:lumMod val="50000"/>
                  </a:schemeClr>
                </a:solidFill>
              </a:rPr>
              <a:t>rá</a:t>
            </a:r>
            <a:r>
              <a:rPr lang="sl-SI" sz="1700" dirty="0">
                <a:solidFill>
                  <a:schemeClr val="accent3">
                    <a:lumMod val="50000"/>
                  </a:schemeClr>
                </a:solidFill>
              </a:rPr>
              <a:t>, </a:t>
            </a:r>
            <a:r>
              <a:rPr lang="sl-SI" sz="1700" dirty="0" err="1">
                <a:solidFill>
                  <a:schemeClr val="accent3">
                    <a:lumMod val="50000"/>
                  </a:schemeClr>
                </a:solidFill>
              </a:rPr>
              <a:t>hogy</a:t>
            </a:r>
            <a:r>
              <a:rPr lang="sl-SI" sz="1700" dirty="0">
                <a:solidFill>
                  <a:schemeClr val="accent3">
                    <a:lumMod val="50000"/>
                  </a:schemeClr>
                </a:solidFill>
              </a:rPr>
              <a:t> </a:t>
            </a:r>
            <a:r>
              <a:rPr lang="sl-SI" sz="1700" dirty="0" err="1">
                <a:solidFill>
                  <a:schemeClr val="accent3">
                    <a:lumMod val="50000"/>
                  </a:schemeClr>
                </a:solidFill>
              </a:rPr>
              <a:t>csak</a:t>
            </a:r>
            <a:r>
              <a:rPr lang="sl-SI" sz="1700" dirty="0">
                <a:solidFill>
                  <a:schemeClr val="accent3">
                    <a:lumMod val="50000"/>
                  </a:schemeClr>
                </a:solidFill>
              </a:rPr>
              <a:t> a </a:t>
            </a:r>
            <a:r>
              <a:rPr lang="sl-SI" sz="1700" dirty="0" err="1">
                <a:solidFill>
                  <a:schemeClr val="accent3">
                    <a:lumMod val="50000"/>
                  </a:schemeClr>
                </a:solidFill>
              </a:rPr>
              <a:t>legjobbat</a:t>
            </a:r>
            <a:r>
              <a:rPr lang="sl-SI" sz="1700" dirty="0">
                <a:solidFill>
                  <a:schemeClr val="accent3">
                    <a:lumMod val="50000"/>
                  </a:schemeClr>
                </a:solidFill>
              </a:rPr>
              <a:t> </a:t>
            </a:r>
            <a:r>
              <a:rPr lang="sl-SI" sz="1700" dirty="0" err="1">
                <a:solidFill>
                  <a:schemeClr val="accent3">
                    <a:lumMod val="50000"/>
                  </a:schemeClr>
                </a:solidFill>
              </a:rPr>
              <a:t>kívánod</a:t>
            </a:r>
            <a:r>
              <a:rPr lang="sl-SI" sz="1700" dirty="0">
                <a:solidFill>
                  <a:schemeClr val="accent3">
                    <a:lumMod val="50000"/>
                  </a:schemeClr>
                </a:solidFill>
              </a:rPr>
              <a:t> neki, és </a:t>
            </a:r>
            <a:r>
              <a:rPr lang="sl-SI" sz="1700" dirty="0" err="1">
                <a:solidFill>
                  <a:schemeClr val="accent3">
                    <a:lumMod val="50000"/>
                  </a:schemeClr>
                </a:solidFill>
              </a:rPr>
              <a:t>hogy</a:t>
            </a:r>
            <a:r>
              <a:rPr lang="sl-SI" sz="1700" dirty="0">
                <a:solidFill>
                  <a:schemeClr val="accent3">
                    <a:lumMod val="50000"/>
                  </a:schemeClr>
                </a:solidFill>
              </a:rPr>
              <a:t> a </a:t>
            </a:r>
            <a:r>
              <a:rPr lang="sl-SI" sz="1700" dirty="0" err="1">
                <a:solidFill>
                  <a:schemeClr val="accent3">
                    <a:lumMod val="50000"/>
                  </a:schemeClr>
                </a:solidFill>
              </a:rPr>
              <a:t>reményt</a:t>
            </a:r>
            <a:r>
              <a:rPr lang="sl-SI" sz="1700" dirty="0">
                <a:solidFill>
                  <a:schemeClr val="accent3">
                    <a:lumMod val="50000"/>
                  </a:schemeClr>
                </a:solidFill>
              </a:rPr>
              <a:t> </a:t>
            </a:r>
            <a:r>
              <a:rPr lang="sl-SI" sz="1700" dirty="0" err="1">
                <a:solidFill>
                  <a:schemeClr val="accent3">
                    <a:lumMod val="50000"/>
                  </a:schemeClr>
                </a:solidFill>
              </a:rPr>
              <a:t>sose</a:t>
            </a:r>
            <a:r>
              <a:rPr lang="sl-SI" sz="1700" dirty="0">
                <a:solidFill>
                  <a:schemeClr val="accent3">
                    <a:lumMod val="50000"/>
                  </a:schemeClr>
                </a:solidFill>
              </a:rPr>
              <a:t> </a:t>
            </a:r>
            <a:r>
              <a:rPr lang="sl-SI" sz="1700" dirty="0" err="1">
                <a:solidFill>
                  <a:schemeClr val="accent3">
                    <a:lumMod val="50000"/>
                  </a:schemeClr>
                </a:solidFill>
              </a:rPr>
              <a:t>adja</a:t>
            </a:r>
            <a:r>
              <a:rPr lang="sl-SI" sz="1700" dirty="0">
                <a:solidFill>
                  <a:schemeClr val="accent3">
                    <a:lumMod val="50000"/>
                  </a:schemeClr>
                </a:solidFill>
              </a:rPr>
              <a:t> </a:t>
            </a:r>
            <a:r>
              <a:rPr lang="sl-SI" sz="1700" dirty="0" err="1">
                <a:solidFill>
                  <a:schemeClr val="accent3">
                    <a:lumMod val="50000"/>
                  </a:schemeClr>
                </a:solidFill>
              </a:rPr>
              <a:t>föl</a:t>
            </a:r>
            <a:r>
              <a:rPr lang="sl-SI" sz="1700" dirty="0" smtClean="0">
                <a:solidFill>
                  <a:schemeClr val="accent3">
                    <a:lumMod val="50000"/>
                  </a:schemeClr>
                </a:solidFill>
              </a:rPr>
              <a:t>.</a:t>
            </a:r>
            <a:endParaRPr lang="sl-SI" sz="1700" dirty="0">
              <a:solidFill>
                <a:schemeClr val="accent3">
                  <a:lumMod val="50000"/>
                </a:schemeClr>
              </a:solidFill>
            </a:endParaRPr>
          </a:p>
          <a:p>
            <a:pPr algn="ctr"/>
            <a:r>
              <a:rPr lang="sl-SI" sz="1700" dirty="0">
                <a:solidFill>
                  <a:srgbClr val="0070C0"/>
                </a:solidFill>
              </a:rPr>
              <a:t>Povej to celemu svetu./</a:t>
            </a:r>
            <a:r>
              <a:rPr lang="sl-SI" sz="1700" dirty="0" smtClean="0">
                <a:solidFill>
                  <a:schemeClr val="accent3">
                    <a:lumMod val="50000"/>
                  </a:schemeClr>
                </a:solidFill>
              </a:rPr>
              <a:t>Mond </a:t>
            </a:r>
            <a:r>
              <a:rPr lang="sl-SI" sz="1700" dirty="0" err="1" smtClean="0">
                <a:solidFill>
                  <a:schemeClr val="accent3">
                    <a:lumMod val="50000"/>
                  </a:schemeClr>
                </a:solidFill>
              </a:rPr>
              <a:t>el</a:t>
            </a:r>
            <a:r>
              <a:rPr lang="sl-SI" sz="1700" dirty="0" smtClean="0">
                <a:solidFill>
                  <a:schemeClr val="accent3">
                    <a:lumMod val="50000"/>
                  </a:schemeClr>
                </a:solidFill>
              </a:rPr>
              <a:t> </a:t>
            </a:r>
            <a:r>
              <a:rPr lang="sl-SI" sz="1700" dirty="0" err="1" smtClean="0">
                <a:solidFill>
                  <a:schemeClr val="accent3">
                    <a:lumMod val="50000"/>
                  </a:schemeClr>
                </a:solidFill>
              </a:rPr>
              <a:t>ezt</a:t>
            </a:r>
            <a:r>
              <a:rPr lang="sl-SI" sz="1700" dirty="0" smtClean="0">
                <a:solidFill>
                  <a:schemeClr val="accent3">
                    <a:lumMod val="50000"/>
                  </a:schemeClr>
                </a:solidFill>
              </a:rPr>
              <a:t> </a:t>
            </a:r>
            <a:r>
              <a:rPr lang="sl-SI" sz="1700" dirty="0" err="1" smtClean="0">
                <a:solidFill>
                  <a:schemeClr val="accent3">
                    <a:lumMod val="50000"/>
                  </a:schemeClr>
                </a:solidFill>
              </a:rPr>
              <a:t>az</a:t>
            </a:r>
            <a:r>
              <a:rPr lang="sl-SI" sz="1700" dirty="0" smtClean="0">
                <a:solidFill>
                  <a:schemeClr val="accent3">
                    <a:lumMod val="50000"/>
                  </a:schemeClr>
                </a:solidFill>
              </a:rPr>
              <a:t> </a:t>
            </a:r>
            <a:r>
              <a:rPr lang="sl-SI" sz="1700" dirty="0" err="1" smtClean="0">
                <a:solidFill>
                  <a:schemeClr val="accent3">
                    <a:lumMod val="50000"/>
                  </a:schemeClr>
                </a:solidFill>
              </a:rPr>
              <a:t>egész</a:t>
            </a:r>
            <a:r>
              <a:rPr lang="sl-SI" sz="1700" dirty="0" smtClean="0">
                <a:solidFill>
                  <a:schemeClr val="accent3">
                    <a:lumMod val="50000"/>
                  </a:schemeClr>
                </a:solidFill>
              </a:rPr>
              <a:t> </a:t>
            </a:r>
            <a:r>
              <a:rPr lang="sl-SI" sz="1700" dirty="0" err="1" smtClean="0">
                <a:solidFill>
                  <a:schemeClr val="accent3">
                    <a:lumMod val="50000"/>
                  </a:schemeClr>
                </a:solidFill>
              </a:rPr>
              <a:t>világnak</a:t>
            </a:r>
            <a:r>
              <a:rPr lang="sl-SI" sz="1700" dirty="0" smtClean="0">
                <a:solidFill>
                  <a:schemeClr val="accent3">
                    <a:lumMod val="50000"/>
                  </a:schemeClr>
                </a:solidFill>
              </a:rPr>
              <a:t>.</a:t>
            </a:r>
            <a:endParaRPr lang="sl-SI" sz="1700" dirty="0">
              <a:solidFill>
                <a:schemeClr val="accent3">
                  <a:lumMod val="50000"/>
                </a:schemeClr>
              </a:solidFill>
            </a:endParaRPr>
          </a:p>
          <a:p>
            <a:pPr algn="ctr"/>
            <a:r>
              <a:rPr lang="sl-SI" sz="1700" dirty="0">
                <a:solidFill>
                  <a:srgbClr val="0070C0"/>
                </a:solidFill>
              </a:rPr>
              <a:t>Kako?/</a:t>
            </a:r>
            <a:r>
              <a:rPr lang="sl-SI" sz="1700" dirty="0" err="1" smtClean="0">
                <a:solidFill>
                  <a:schemeClr val="accent3">
                    <a:lumMod val="50000"/>
                  </a:schemeClr>
                </a:solidFill>
              </a:rPr>
              <a:t>Hogyan</a:t>
            </a:r>
            <a:r>
              <a:rPr lang="sl-SI" sz="1700" dirty="0" smtClean="0">
                <a:solidFill>
                  <a:schemeClr val="accent3">
                    <a:lumMod val="50000"/>
                  </a:schemeClr>
                </a:solidFill>
              </a:rPr>
              <a:t>?</a:t>
            </a:r>
            <a:endParaRPr lang="sl-SI" sz="1700" dirty="0">
              <a:solidFill>
                <a:schemeClr val="accent3">
                  <a:lumMod val="50000"/>
                </a:schemeClr>
              </a:solidFill>
            </a:endParaRPr>
          </a:p>
          <a:p>
            <a:pPr algn="ctr"/>
            <a:r>
              <a:rPr lang="sl-SI" sz="1700" dirty="0">
                <a:solidFill>
                  <a:srgbClr val="0070C0"/>
                </a:solidFill>
              </a:rPr>
              <a:t>Pošlji v svet metulja upanja./</a:t>
            </a:r>
            <a:r>
              <a:rPr lang="sl-SI" sz="1700" dirty="0" err="1">
                <a:solidFill>
                  <a:schemeClr val="accent3">
                    <a:lumMod val="50000"/>
                  </a:schemeClr>
                </a:solidFill>
              </a:rPr>
              <a:t>Küldj</a:t>
            </a:r>
            <a:r>
              <a:rPr lang="sl-SI" sz="1700" dirty="0">
                <a:solidFill>
                  <a:schemeClr val="accent3">
                    <a:lumMod val="50000"/>
                  </a:schemeClr>
                </a:solidFill>
              </a:rPr>
              <a:t> a </a:t>
            </a:r>
            <a:r>
              <a:rPr lang="sl-SI" sz="1700" dirty="0" err="1">
                <a:solidFill>
                  <a:schemeClr val="accent3">
                    <a:lumMod val="50000"/>
                  </a:schemeClr>
                </a:solidFill>
              </a:rPr>
              <a:t>világba</a:t>
            </a:r>
            <a:r>
              <a:rPr lang="sl-SI" sz="1700" dirty="0">
                <a:solidFill>
                  <a:schemeClr val="accent3">
                    <a:lumMod val="50000"/>
                  </a:schemeClr>
                </a:solidFill>
              </a:rPr>
              <a:t> </a:t>
            </a:r>
            <a:r>
              <a:rPr lang="sl-SI" sz="1700" dirty="0" err="1">
                <a:solidFill>
                  <a:schemeClr val="accent3">
                    <a:lumMod val="50000"/>
                  </a:schemeClr>
                </a:solidFill>
              </a:rPr>
              <a:t>reménypillangót</a:t>
            </a:r>
            <a:r>
              <a:rPr lang="sl-SI" sz="1700" dirty="0" smtClean="0">
                <a:solidFill>
                  <a:schemeClr val="accent3">
                    <a:lumMod val="50000"/>
                  </a:schemeClr>
                </a:solidFill>
              </a:rPr>
              <a:t>.</a:t>
            </a:r>
            <a:endParaRPr lang="sl-SI" sz="1700" dirty="0">
              <a:solidFill>
                <a:schemeClr val="accent3">
                  <a:lumMod val="50000"/>
                </a:schemeClr>
              </a:solidFill>
            </a:endParaRPr>
          </a:p>
          <a:p>
            <a:pPr algn="ctr"/>
            <a:r>
              <a:rPr lang="sl-SI" sz="1700" dirty="0">
                <a:solidFill>
                  <a:srgbClr val="0070C0"/>
                </a:solidFill>
              </a:rPr>
              <a:t>Metulj na tvojem oknu ali balkonu bo pozdravil in razveselil tvoje prijatelje, znance, sošolce, učitelje in cel svet!/</a:t>
            </a:r>
            <a:r>
              <a:rPr lang="sl-SI" sz="1700" dirty="0" err="1">
                <a:solidFill>
                  <a:schemeClr val="accent3">
                    <a:lumMod val="50000"/>
                  </a:schemeClr>
                </a:solidFill>
              </a:rPr>
              <a:t>Az</a:t>
            </a:r>
            <a:r>
              <a:rPr lang="sl-SI" sz="1700" dirty="0">
                <a:solidFill>
                  <a:schemeClr val="accent3">
                    <a:lumMod val="50000"/>
                  </a:schemeClr>
                </a:solidFill>
              </a:rPr>
              <a:t> </a:t>
            </a:r>
            <a:r>
              <a:rPr lang="sl-SI" sz="1700" dirty="0" err="1">
                <a:solidFill>
                  <a:schemeClr val="accent3">
                    <a:lumMod val="50000"/>
                  </a:schemeClr>
                </a:solidFill>
              </a:rPr>
              <a:t>ablakon</a:t>
            </a:r>
            <a:r>
              <a:rPr lang="sl-SI" sz="1700" dirty="0">
                <a:solidFill>
                  <a:schemeClr val="accent3">
                    <a:lumMod val="50000"/>
                  </a:schemeClr>
                </a:solidFill>
              </a:rPr>
              <a:t> </a:t>
            </a:r>
            <a:r>
              <a:rPr lang="sl-SI" sz="1700" dirty="0" err="1">
                <a:solidFill>
                  <a:schemeClr val="accent3">
                    <a:lumMod val="50000"/>
                  </a:schemeClr>
                </a:solidFill>
              </a:rPr>
              <a:t>vagy</a:t>
            </a:r>
            <a:r>
              <a:rPr lang="sl-SI" sz="1700" dirty="0">
                <a:solidFill>
                  <a:schemeClr val="accent3">
                    <a:lumMod val="50000"/>
                  </a:schemeClr>
                </a:solidFill>
              </a:rPr>
              <a:t> </a:t>
            </a:r>
            <a:r>
              <a:rPr lang="sl-SI" sz="1700" dirty="0" err="1">
                <a:solidFill>
                  <a:schemeClr val="accent3">
                    <a:lumMod val="50000"/>
                  </a:schemeClr>
                </a:solidFill>
              </a:rPr>
              <a:t>az</a:t>
            </a:r>
            <a:r>
              <a:rPr lang="sl-SI" sz="1700" dirty="0">
                <a:solidFill>
                  <a:schemeClr val="accent3">
                    <a:lumMod val="50000"/>
                  </a:schemeClr>
                </a:solidFill>
              </a:rPr>
              <a:t> </a:t>
            </a:r>
            <a:r>
              <a:rPr lang="sl-SI" sz="1700" dirty="0" err="1">
                <a:solidFill>
                  <a:schemeClr val="accent3">
                    <a:lumMod val="50000"/>
                  </a:schemeClr>
                </a:solidFill>
              </a:rPr>
              <a:t>erkélyen</a:t>
            </a:r>
            <a:r>
              <a:rPr lang="sl-SI" sz="1700" dirty="0">
                <a:solidFill>
                  <a:schemeClr val="accent3">
                    <a:lumMod val="50000"/>
                  </a:schemeClr>
                </a:solidFill>
              </a:rPr>
              <a:t> </a:t>
            </a:r>
            <a:r>
              <a:rPr lang="sl-SI" sz="1700" dirty="0" err="1">
                <a:solidFill>
                  <a:schemeClr val="accent3">
                    <a:lumMod val="50000"/>
                  </a:schemeClr>
                </a:solidFill>
              </a:rPr>
              <a:t>található</a:t>
            </a:r>
            <a:r>
              <a:rPr lang="sl-SI" sz="1700" dirty="0">
                <a:solidFill>
                  <a:schemeClr val="accent3">
                    <a:lumMod val="50000"/>
                  </a:schemeClr>
                </a:solidFill>
              </a:rPr>
              <a:t> </a:t>
            </a:r>
            <a:r>
              <a:rPr lang="sl-SI" sz="1700" dirty="0" err="1">
                <a:solidFill>
                  <a:schemeClr val="accent3">
                    <a:lumMod val="50000"/>
                  </a:schemeClr>
                </a:solidFill>
              </a:rPr>
              <a:t>pillangó</a:t>
            </a:r>
            <a:r>
              <a:rPr lang="sl-SI" sz="1700" dirty="0">
                <a:solidFill>
                  <a:schemeClr val="accent3">
                    <a:lumMod val="50000"/>
                  </a:schemeClr>
                </a:solidFill>
              </a:rPr>
              <a:t> </a:t>
            </a:r>
            <a:r>
              <a:rPr lang="sl-SI" sz="1700" dirty="0" err="1">
                <a:solidFill>
                  <a:schemeClr val="accent3">
                    <a:lumMod val="50000"/>
                  </a:schemeClr>
                </a:solidFill>
              </a:rPr>
              <a:t>üdvözli</a:t>
            </a:r>
            <a:r>
              <a:rPr lang="sl-SI" sz="1700" dirty="0">
                <a:solidFill>
                  <a:schemeClr val="accent3">
                    <a:lumMod val="50000"/>
                  </a:schemeClr>
                </a:solidFill>
              </a:rPr>
              <a:t> és </a:t>
            </a:r>
            <a:r>
              <a:rPr lang="sl-SI" sz="1700" dirty="0" err="1">
                <a:solidFill>
                  <a:schemeClr val="accent3">
                    <a:lumMod val="50000"/>
                  </a:schemeClr>
                </a:solidFill>
              </a:rPr>
              <a:t>felvídítja</a:t>
            </a:r>
            <a:r>
              <a:rPr lang="sl-SI" sz="1700" dirty="0">
                <a:solidFill>
                  <a:schemeClr val="accent3">
                    <a:lumMod val="50000"/>
                  </a:schemeClr>
                </a:solidFill>
              </a:rPr>
              <a:t>  </a:t>
            </a:r>
            <a:r>
              <a:rPr lang="sl-SI" sz="1700" dirty="0" err="1" smtClean="0">
                <a:solidFill>
                  <a:schemeClr val="accent3">
                    <a:lumMod val="50000"/>
                  </a:schemeClr>
                </a:solidFill>
              </a:rPr>
              <a:t>barátaid</a:t>
            </a:r>
            <a:r>
              <a:rPr lang="sl-SI" sz="1700" dirty="0" smtClean="0">
                <a:solidFill>
                  <a:schemeClr val="accent3">
                    <a:lumMod val="50000"/>
                  </a:schemeClr>
                </a:solidFill>
              </a:rPr>
              <a:t>, </a:t>
            </a:r>
            <a:r>
              <a:rPr lang="sl-SI" sz="1700" dirty="0" err="1" smtClean="0">
                <a:solidFill>
                  <a:schemeClr val="accent3">
                    <a:lumMod val="50000"/>
                  </a:schemeClr>
                </a:solidFill>
              </a:rPr>
              <a:t>ismerőseid</a:t>
            </a:r>
            <a:r>
              <a:rPr lang="sl-SI" sz="1700" dirty="0" smtClean="0">
                <a:solidFill>
                  <a:schemeClr val="accent3">
                    <a:lumMod val="50000"/>
                  </a:schemeClr>
                </a:solidFill>
              </a:rPr>
              <a:t>, </a:t>
            </a:r>
            <a:r>
              <a:rPr lang="sl-SI" sz="1700" dirty="0" err="1" smtClean="0">
                <a:solidFill>
                  <a:schemeClr val="accent3">
                    <a:lumMod val="50000"/>
                  </a:schemeClr>
                </a:solidFill>
              </a:rPr>
              <a:t>osztálytársaid</a:t>
            </a:r>
            <a:r>
              <a:rPr lang="sl-SI" sz="1700" dirty="0" smtClean="0">
                <a:solidFill>
                  <a:schemeClr val="accent3">
                    <a:lumMod val="50000"/>
                  </a:schemeClr>
                </a:solidFill>
              </a:rPr>
              <a:t>, </a:t>
            </a:r>
            <a:r>
              <a:rPr lang="sl-SI" sz="1700" dirty="0" err="1" smtClean="0">
                <a:solidFill>
                  <a:schemeClr val="accent3">
                    <a:lumMod val="50000"/>
                  </a:schemeClr>
                </a:solidFill>
              </a:rPr>
              <a:t>tanáraid</a:t>
            </a:r>
            <a:r>
              <a:rPr lang="sl-SI" sz="1700" dirty="0" smtClean="0">
                <a:solidFill>
                  <a:schemeClr val="accent3">
                    <a:lumMod val="50000"/>
                  </a:schemeClr>
                </a:solidFill>
              </a:rPr>
              <a:t> </a:t>
            </a:r>
            <a:r>
              <a:rPr lang="sl-SI" sz="1700" dirty="0">
                <a:solidFill>
                  <a:schemeClr val="accent3">
                    <a:lumMod val="50000"/>
                  </a:schemeClr>
                </a:solidFill>
              </a:rPr>
              <a:t>és </a:t>
            </a:r>
            <a:r>
              <a:rPr lang="sl-SI" sz="1700" dirty="0" err="1">
                <a:solidFill>
                  <a:schemeClr val="accent3">
                    <a:lumMod val="50000"/>
                  </a:schemeClr>
                </a:solidFill>
              </a:rPr>
              <a:t>az</a:t>
            </a:r>
            <a:r>
              <a:rPr lang="sl-SI" sz="1700" dirty="0">
                <a:solidFill>
                  <a:schemeClr val="accent3">
                    <a:lumMod val="50000"/>
                  </a:schemeClr>
                </a:solidFill>
              </a:rPr>
              <a:t> </a:t>
            </a:r>
            <a:r>
              <a:rPr lang="sl-SI" sz="1700" dirty="0" err="1">
                <a:solidFill>
                  <a:schemeClr val="accent3">
                    <a:lumMod val="50000"/>
                  </a:schemeClr>
                </a:solidFill>
              </a:rPr>
              <a:t>egész</a:t>
            </a:r>
            <a:r>
              <a:rPr lang="sl-SI" sz="1700" dirty="0">
                <a:solidFill>
                  <a:schemeClr val="accent3">
                    <a:lumMod val="50000"/>
                  </a:schemeClr>
                </a:solidFill>
              </a:rPr>
              <a:t> </a:t>
            </a:r>
            <a:r>
              <a:rPr lang="sl-SI" sz="1700" dirty="0" err="1" smtClean="0">
                <a:solidFill>
                  <a:schemeClr val="accent3">
                    <a:lumMod val="50000"/>
                  </a:schemeClr>
                </a:solidFill>
              </a:rPr>
              <a:t>világot</a:t>
            </a:r>
            <a:r>
              <a:rPr lang="sl-SI" sz="1700" dirty="0" smtClean="0">
                <a:solidFill>
                  <a:schemeClr val="accent3">
                    <a:lumMod val="50000"/>
                  </a:schemeClr>
                </a:solidFill>
              </a:rPr>
              <a:t>!</a:t>
            </a:r>
          </a:p>
          <a:p>
            <a:pPr algn="ctr"/>
            <a:r>
              <a:rPr lang="sl-SI" sz="1700" dirty="0" smtClean="0">
                <a:solidFill>
                  <a:srgbClr val="0070C0"/>
                </a:solidFill>
              </a:rPr>
              <a:t>Prinesel </a:t>
            </a:r>
            <a:r>
              <a:rPr lang="sl-SI" sz="1700" dirty="0">
                <a:solidFill>
                  <a:srgbClr val="0070C0"/>
                </a:solidFill>
              </a:rPr>
              <a:t>jim bo upanje in tvoje pozdrave</a:t>
            </a:r>
            <a:r>
              <a:rPr lang="sl-SI" sz="1700" dirty="0" smtClean="0">
                <a:solidFill>
                  <a:srgbClr val="0070C0"/>
                </a:solidFill>
              </a:rPr>
              <a:t>! Si za?/</a:t>
            </a:r>
          </a:p>
          <a:p>
            <a:pPr algn="ctr"/>
            <a:r>
              <a:rPr lang="sl-SI" sz="1700" dirty="0" err="1" smtClean="0">
                <a:solidFill>
                  <a:schemeClr val="accent3">
                    <a:lumMod val="50000"/>
                  </a:schemeClr>
                </a:solidFill>
              </a:rPr>
              <a:t>Legyen</a:t>
            </a:r>
            <a:r>
              <a:rPr lang="sl-SI" sz="1700" dirty="0" smtClean="0">
                <a:solidFill>
                  <a:schemeClr val="accent3">
                    <a:lumMod val="50000"/>
                  </a:schemeClr>
                </a:solidFill>
              </a:rPr>
              <a:t> </a:t>
            </a:r>
            <a:r>
              <a:rPr lang="sl-SI" sz="1700" dirty="0">
                <a:solidFill>
                  <a:schemeClr val="accent3">
                    <a:lumMod val="50000"/>
                  </a:schemeClr>
                </a:solidFill>
              </a:rPr>
              <a:t>a </a:t>
            </a:r>
            <a:r>
              <a:rPr lang="sl-SI" sz="1700" dirty="0" err="1">
                <a:solidFill>
                  <a:schemeClr val="accent3">
                    <a:lumMod val="50000"/>
                  </a:schemeClr>
                </a:solidFill>
              </a:rPr>
              <a:t>remény</a:t>
            </a:r>
            <a:r>
              <a:rPr lang="sl-SI" sz="1700" dirty="0">
                <a:solidFill>
                  <a:schemeClr val="accent3">
                    <a:lumMod val="50000"/>
                  </a:schemeClr>
                </a:solidFill>
              </a:rPr>
              <a:t> és </a:t>
            </a:r>
            <a:r>
              <a:rPr lang="sl-SI" sz="1700" dirty="0" err="1">
                <a:solidFill>
                  <a:schemeClr val="accent3">
                    <a:lumMod val="50000"/>
                  </a:schemeClr>
                </a:solidFill>
              </a:rPr>
              <a:t>az</a:t>
            </a:r>
            <a:r>
              <a:rPr lang="sl-SI" sz="1700" dirty="0">
                <a:solidFill>
                  <a:schemeClr val="accent3">
                    <a:lumMod val="50000"/>
                  </a:schemeClr>
                </a:solidFill>
              </a:rPr>
              <a:t> </a:t>
            </a:r>
            <a:r>
              <a:rPr lang="sl-SI" sz="1700" dirty="0" err="1">
                <a:solidFill>
                  <a:schemeClr val="accent3">
                    <a:lumMod val="50000"/>
                  </a:schemeClr>
                </a:solidFill>
              </a:rPr>
              <a:t>üdvözlet</a:t>
            </a:r>
            <a:r>
              <a:rPr lang="sl-SI" sz="1700" dirty="0">
                <a:solidFill>
                  <a:schemeClr val="accent3">
                    <a:lumMod val="50000"/>
                  </a:schemeClr>
                </a:solidFill>
              </a:rPr>
              <a:t> </a:t>
            </a:r>
            <a:r>
              <a:rPr lang="sl-SI" sz="1700" dirty="0" err="1">
                <a:solidFill>
                  <a:schemeClr val="accent3">
                    <a:lumMod val="50000"/>
                  </a:schemeClr>
                </a:solidFill>
              </a:rPr>
              <a:t>jelképe</a:t>
            </a:r>
            <a:r>
              <a:rPr lang="sl-SI" sz="1700" dirty="0" smtClean="0">
                <a:solidFill>
                  <a:schemeClr val="accent3">
                    <a:lumMod val="50000"/>
                  </a:schemeClr>
                </a:solidFill>
              </a:rPr>
              <a:t>. </a:t>
            </a:r>
            <a:r>
              <a:rPr lang="sl-SI" sz="1700" dirty="0" err="1" smtClean="0">
                <a:solidFill>
                  <a:schemeClr val="accent3">
                    <a:lumMod val="50000"/>
                  </a:schemeClr>
                </a:solidFill>
              </a:rPr>
              <a:t>Benne</a:t>
            </a:r>
            <a:r>
              <a:rPr lang="sl-SI" sz="1700" dirty="0" smtClean="0">
                <a:solidFill>
                  <a:schemeClr val="accent3">
                    <a:lumMod val="50000"/>
                  </a:schemeClr>
                </a:solidFill>
              </a:rPr>
              <a:t> </a:t>
            </a:r>
            <a:r>
              <a:rPr lang="sl-SI" sz="1700" dirty="0" err="1" smtClean="0">
                <a:solidFill>
                  <a:schemeClr val="accent3">
                    <a:lumMod val="50000"/>
                  </a:schemeClr>
                </a:solidFill>
              </a:rPr>
              <a:t>vagy</a:t>
            </a:r>
            <a:r>
              <a:rPr lang="sl-SI" sz="1700" dirty="0" smtClean="0">
                <a:solidFill>
                  <a:schemeClr val="accent3">
                    <a:lumMod val="50000"/>
                  </a:schemeClr>
                </a:solidFill>
              </a:rPr>
              <a:t>?</a:t>
            </a:r>
          </a:p>
          <a:p>
            <a:pPr algn="ctr"/>
            <a:endParaRPr lang="sl-SI" sz="1700" dirty="0">
              <a:solidFill>
                <a:schemeClr val="accent3">
                  <a:lumMod val="50000"/>
                </a:schemeClr>
              </a:solidFill>
            </a:endParaRPr>
          </a:p>
          <a:p>
            <a:pPr algn="ctr"/>
            <a:r>
              <a:rPr lang="sl-SI" sz="1700" dirty="0">
                <a:solidFill>
                  <a:srgbClr val="7030A0"/>
                </a:solidFill>
              </a:rPr>
              <a:t>SKUPAJ ZMOREMO</a:t>
            </a:r>
            <a:r>
              <a:rPr lang="sl-SI" sz="1700" dirty="0" smtClean="0">
                <a:solidFill>
                  <a:srgbClr val="7030A0"/>
                </a:solidFill>
              </a:rPr>
              <a:t>!/EGYÜTT MEG TUDJUK CSINÁLNI!</a:t>
            </a:r>
            <a:endParaRPr lang="sl-SI" sz="1700" dirty="0">
              <a:solidFill>
                <a:srgbClr val="7030A0"/>
              </a:solidFill>
            </a:endParaRPr>
          </a:p>
          <a:p>
            <a:endParaRPr lang="sl-SI" dirty="0"/>
          </a:p>
          <a:p>
            <a:endParaRPr lang="sl-SI" dirty="0"/>
          </a:p>
        </p:txBody>
      </p:sp>
      <p:sp>
        <p:nvSpPr>
          <p:cNvPr id="7" name="PoljeZBesedilom 6"/>
          <p:cNvSpPr txBox="1"/>
          <p:nvPr/>
        </p:nvSpPr>
        <p:spPr>
          <a:xfrm>
            <a:off x="397091" y="1551041"/>
            <a:ext cx="5871187" cy="923330"/>
          </a:xfrm>
          <a:prstGeom prst="rect">
            <a:avLst/>
          </a:prstGeom>
          <a:noFill/>
        </p:spPr>
        <p:txBody>
          <a:bodyPr wrap="square" rtlCol="0">
            <a:spAutoFit/>
          </a:bodyPr>
          <a:lstStyle/>
          <a:p>
            <a:pPr algn="ctr"/>
            <a:r>
              <a:rPr lang="sl-SI" sz="1700" u="sng" dirty="0"/>
              <a:t>Povežimo se in stopimo skupaj!/ </a:t>
            </a:r>
            <a:r>
              <a:rPr lang="sl-SI" dirty="0" err="1">
                <a:solidFill>
                  <a:schemeClr val="accent3">
                    <a:lumMod val="50000"/>
                  </a:schemeClr>
                </a:solidFill>
              </a:rPr>
              <a:t>Csatlakozzunk</a:t>
            </a:r>
            <a:r>
              <a:rPr lang="sl-SI" dirty="0">
                <a:solidFill>
                  <a:schemeClr val="accent3">
                    <a:lumMod val="50000"/>
                  </a:schemeClr>
                </a:solidFill>
              </a:rPr>
              <a:t> és </a:t>
            </a:r>
            <a:r>
              <a:rPr lang="sl-SI" dirty="0" err="1">
                <a:solidFill>
                  <a:schemeClr val="accent3">
                    <a:lumMod val="50000"/>
                  </a:schemeClr>
                </a:solidFill>
              </a:rPr>
              <a:t>álljunk</a:t>
            </a:r>
            <a:r>
              <a:rPr lang="sl-SI" dirty="0">
                <a:solidFill>
                  <a:schemeClr val="accent3">
                    <a:lumMod val="50000"/>
                  </a:schemeClr>
                </a:solidFill>
              </a:rPr>
              <a:t> </a:t>
            </a:r>
            <a:r>
              <a:rPr lang="sl-SI" dirty="0" err="1" smtClean="0">
                <a:solidFill>
                  <a:schemeClr val="accent3">
                    <a:lumMod val="50000"/>
                  </a:schemeClr>
                </a:solidFill>
              </a:rPr>
              <a:t>össze</a:t>
            </a:r>
            <a:r>
              <a:rPr lang="sl-SI" dirty="0" smtClean="0">
                <a:solidFill>
                  <a:schemeClr val="accent3">
                    <a:lumMod val="50000"/>
                  </a:schemeClr>
                </a:solidFill>
              </a:rPr>
              <a:t>!</a:t>
            </a:r>
            <a:endParaRPr lang="sl-SI" dirty="0">
              <a:solidFill>
                <a:schemeClr val="accent3">
                  <a:lumMod val="50000"/>
                </a:schemeClr>
              </a:solidFill>
            </a:endParaRPr>
          </a:p>
          <a:p>
            <a:endParaRPr lang="sl-SI" dirty="0"/>
          </a:p>
        </p:txBody>
      </p:sp>
      <p:sp>
        <p:nvSpPr>
          <p:cNvPr id="8" name="PoljeZBesedilom 7"/>
          <p:cNvSpPr txBox="1"/>
          <p:nvPr/>
        </p:nvSpPr>
        <p:spPr>
          <a:xfrm>
            <a:off x="7080070" y="5013527"/>
            <a:ext cx="4428308" cy="646331"/>
          </a:xfrm>
          <a:prstGeom prst="rect">
            <a:avLst/>
          </a:prstGeom>
          <a:noFill/>
        </p:spPr>
        <p:txBody>
          <a:bodyPr wrap="square" rtlCol="0">
            <a:spAutoFit/>
          </a:bodyPr>
          <a:lstStyle/>
          <a:p>
            <a:r>
              <a:rPr lang="sl-SI" dirty="0"/>
              <a:t>Tudi na filmčku! </a:t>
            </a:r>
            <a:r>
              <a:rPr lang="sl-SI" dirty="0" smtClean="0"/>
              <a:t>/</a:t>
            </a:r>
            <a:r>
              <a:rPr lang="sl-SI" dirty="0" smtClean="0">
                <a:solidFill>
                  <a:schemeClr val="accent3">
                    <a:lumMod val="50000"/>
                  </a:schemeClr>
                </a:solidFill>
              </a:rPr>
              <a:t>A </a:t>
            </a:r>
            <a:r>
              <a:rPr lang="sl-SI" dirty="0" err="1" smtClean="0">
                <a:solidFill>
                  <a:schemeClr val="accent3">
                    <a:lumMod val="50000"/>
                  </a:schemeClr>
                </a:solidFill>
              </a:rPr>
              <a:t>kisfilmen</a:t>
            </a:r>
            <a:r>
              <a:rPr lang="sl-SI" dirty="0" smtClean="0">
                <a:solidFill>
                  <a:schemeClr val="accent3">
                    <a:lumMod val="50000"/>
                  </a:schemeClr>
                </a:solidFill>
              </a:rPr>
              <a:t> is!            </a:t>
            </a:r>
            <a:r>
              <a:rPr lang="sl-SI" u="sng" dirty="0">
                <a:hlinkClick r:id="rId2"/>
              </a:rPr>
              <a:t>https://gopro.com/v/RoRndB0JMmVeo</a:t>
            </a:r>
            <a:endParaRPr lang="sl-SI" dirty="0"/>
          </a:p>
        </p:txBody>
      </p:sp>
    </p:spTree>
    <p:extLst>
      <p:ext uri="{BB962C8B-B14F-4D97-AF65-F5344CB8AC3E}">
        <p14:creationId xmlns:p14="http://schemas.microsoft.com/office/powerpoint/2010/main" val="250441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Slika 14" descr="20200321_0928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35" y="1257282"/>
            <a:ext cx="2863929" cy="21423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ka 2" descr="20200321_0754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383" y="1257281"/>
            <a:ext cx="2766611" cy="2142309"/>
          </a:xfrm>
          <a:prstGeom prst="rect">
            <a:avLst/>
          </a:prstGeom>
          <a:noFill/>
          <a:extLst>
            <a:ext uri="{909E8E84-426E-40DD-AFC4-6F175D3DCCD1}">
              <a14:hiddenFill xmlns:a14="http://schemas.microsoft.com/office/drawing/2010/main">
                <a:solidFill>
                  <a:srgbClr val="FFFFFF"/>
                </a:solidFill>
              </a14:hiddenFill>
            </a:ext>
          </a:extLst>
        </p:spPr>
      </p:pic>
      <p:pic>
        <p:nvPicPr>
          <p:cNvPr id="2051" name="Slika 15" descr="https://scontent-mxp1-1.xx.fbcdn.net/v/t1.15752-9/90680004_1118044908546215_6806413799877246976_n.jpg?_nc_cat=109&amp;_nc_sid=b96e70&amp;_nc_ohc=Lba1E0J091kAX-xK-ir&amp;_nc_ht=scontent-mxp1-1.xx&amp;oh=03d47b2066a1b72d4277328eecfd1eee&amp;oe=5E9BA67F"/>
          <p:cNvPicPr>
            <a:picLocks noChangeAspect="1" noChangeArrowheads="1"/>
          </p:cNvPicPr>
          <p:nvPr/>
        </p:nvPicPr>
        <p:blipFill>
          <a:blip r:embed="rId4">
            <a:extLst>
              <a:ext uri="{28A0092B-C50C-407E-A947-70E740481C1C}">
                <a14:useLocalDpi xmlns:a14="http://schemas.microsoft.com/office/drawing/2010/main" val="0"/>
              </a:ext>
            </a:extLst>
          </a:blip>
          <a:srcRect t="47778" b="24889"/>
          <a:stretch>
            <a:fillRect/>
          </a:stretch>
        </p:blipFill>
        <p:spPr bwMode="auto">
          <a:xfrm>
            <a:off x="6862455" y="1234670"/>
            <a:ext cx="3038922" cy="21649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ka 16" descr="20200321_0755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987" y="4491473"/>
            <a:ext cx="2686050" cy="2217442"/>
          </a:xfrm>
          <a:prstGeom prst="rect">
            <a:avLst/>
          </a:prstGeom>
          <a:noFill/>
          <a:extLst>
            <a:ext uri="{909E8E84-426E-40DD-AFC4-6F175D3DCCD1}">
              <a14:hiddenFill xmlns:a14="http://schemas.microsoft.com/office/drawing/2010/main">
                <a:solidFill>
                  <a:srgbClr val="FFFFFF"/>
                </a:solidFill>
              </a14:hiddenFill>
            </a:ext>
          </a:extLst>
        </p:spPr>
      </p:pic>
      <p:pic>
        <p:nvPicPr>
          <p:cNvPr id="2049" name="Slika 17" descr="20200321_0821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023" y="4517732"/>
            <a:ext cx="2609850" cy="21911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0" y="203954"/>
            <a:ext cx="6244046"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1" i="0" u="none" strike="noStrike" cap="none" normalizeH="0" baseline="0" dirty="0" smtClean="0">
                <a:ln>
                  <a:noFill/>
                </a:ln>
                <a:solidFill>
                  <a:srgbClr val="CC0099"/>
                </a:solidFill>
                <a:effectLst/>
                <a:latin typeface="Calibri" panose="020F0502020204030204" pitchFamily="34" charset="0"/>
                <a:ea typeface="Calibri" panose="020F0502020204030204" pitchFamily="34" charset="0"/>
                <a:cs typeface="Times New Roman" panose="02020603050405020304" pitchFamily="18" charset="0"/>
              </a:rPr>
              <a:t>1. KORAK/1. </a:t>
            </a:r>
            <a:r>
              <a:rPr lang="sl-SI" altLang="sl-SI" sz="1600" b="1" dirty="0" smtClean="0">
                <a:solidFill>
                  <a:srgbClr val="CC0099"/>
                </a:solidFill>
                <a:latin typeface="Calibri" panose="020F0502020204030204" pitchFamily="34" charset="0"/>
                <a:ea typeface="Calibri" panose="020F0502020204030204" pitchFamily="34" charset="0"/>
                <a:cs typeface="Times New Roman" panose="02020603050405020304" pitchFamily="18" charset="0"/>
              </a:rPr>
              <a:t>LÉPÉS</a:t>
            </a:r>
            <a:endParaRPr kumimoji="0" lang="sl-SI" altLang="sl-SI"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Papir prepognemo. Nanj narišemo obliko polovice metulja in izrežemo. </a:t>
            </a:r>
            <a:r>
              <a:rPr kumimoji="0" lang="sl-SI" altLang="sl-SI"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lvl="0" eaLnBrk="0" fontAlgn="base" hangingPunct="0">
              <a:spcBef>
                <a:spcPct val="0"/>
              </a:spcBef>
              <a:spcAft>
                <a:spcPct val="0"/>
              </a:spcAft>
            </a:pPr>
            <a:r>
              <a:rPr lang="sl-SI" altLang="sl-SI" sz="1600" dirty="0">
                <a:solidFill>
                  <a:schemeClr val="accent3">
                    <a:lumMod val="50000"/>
                  </a:schemeClr>
                </a:solidFill>
              </a:rPr>
              <a:t>A </a:t>
            </a:r>
            <a:r>
              <a:rPr lang="sl-SI" altLang="sl-SI" sz="1600" dirty="0" err="1">
                <a:solidFill>
                  <a:schemeClr val="accent3">
                    <a:lumMod val="50000"/>
                  </a:schemeClr>
                </a:solidFill>
              </a:rPr>
              <a:t>papírt</a:t>
            </a:r>
            <a:r>
              <a:rPr lang="sl-SI" altLang="sl-SI" sz="1600" dirty="0">
                <a:solidFill>
                  <a:schemeClr val="accent3">
                    <a:lumMod val="50000"/>
                  </a:schemeClr>
                </a:solidFill>
              </a:rPr>
              <a:t> </a:t>
            </a:r>
            <a:r>
              <a:rPr lang="sl-SI" altLang="sl-SI" sz="1600" dirty="0" err="1" smtClean="0">
                <a:solidFill>
                  <a:schemeClr val="accent3">
                    <a:lumMod val="50000"/>
                  </a:schemeClr>
                </a:solidFill>
              </a:rPr>
              <a:t>felénél</a:t>
            </a:r>
            <a:r>
              <a:rPr lang="sl-SI" altLang="sl-SI" sz="1600" dirty="0" smtClean="0">
                <a:solidFill>
                  <a:schemeClr val="accent3">
                    <a:lumMod val="50000"/>
                  </a:schemeClr>
                </a:solidFill>
              </a:rPr>
              <a:t> </a:t>
            </a:r>
            <a:r>
              <a:rPr lang="sl-SI" altLang="sl-SI" sz="1600" dirty="0" err="1" smtClean="0">
                <a:solidFill>
                  <a:schemeClr val="accent3">
                    <a:lumMod val="50000"/>
                  </a:schemeClr>
                </a:solidFill>
              </a:rPr>
              <a:t>hajtsd</a:t>
            </a:r>
            <a:r>
              <a:rPr lang="sl-SI" altLang="sl-SI" sz="1600" dirty="0" smtClean="0">
                <a:solidFill>
                  <a:schemeClr val="accent3">
                    <a:lumMod val="50000"/>
                  </a:schemeClr>
                </a:solidFill>
              </a:rPr>
              <a:t> </a:t>
            </a:r>
            <a:r>
              <a:rPr lang="sl-SI" altLang="sl-SI" sz="1600" dirty="0" err="1" smtClean="0">
                <a:solidFill>
                  <a:schemeClr val="accent3">
                    <a:lumMod val="50000"/>
                  </a:schemeClr>
                </a:solidFill>
              </a:rPr>
              <a:t>össze</a:t>
            </a:r>
            <a:r>
              <a:rPr lang="sl-SI" altLang="sl-SI" sz="1600" dirty="0" smtClean="0">
                <a:solidFill>
                  <a:schemeClr val="accent3">
                    <a:lumMod val="50000"/>
                  </a:schemeClr>
                </a:solidFill>
              </a:rPr>
              <a:t>. </a:t>
            </a:r>
            <a:r>
              <a:rPr lang="sl-SI" altLang="sl-SI" sz="1600" dirty="0" err="1">
                <a:solidFill>
                  <a:schemeClr val="accent3">
                    <a:lumMod val="50000"/>
                  </a:schemeClr>
                </a:solidFill>
              </a:rPr>
              <a:t>Rajzolj</a:t>
            </a:r>
            <a:r>
              <a:rPr lang="sl-SI" altLang="sl-SI" sz="1600" dirty="0">
                <a:solidFill>
                  <a:schemeClr val="accent3">
                    <a:lumMod val="50000"/>
                  </a:schemeClr>
                </a:solidFill>
              </a:rPr>
              <a:t> </a:t>
            </a:r>
            <a:r>
              <a:rPr lang="sl-SI" altLang="sl-SI" sz="1600" dirty="0" err="1">
                <a:solidFill>
                  <a:schemeClr val="accent3">
                    <a:lumMod val="50000"/>
                  </a:schemeClr>
                </a:solidFill>
              </a:rPr>
              <a:t>rá</a:t>
            </a:r>
            <a:r>
              <a:rPr lang="sl-SI" altLang="sl-SI" sz="1600" dirty="0">
                <a:solidFill>
                  <a:schemeClr val="accent3">
                    <a:lumMod val="50000"/>
                  </a:schemeClr>
                </a:solidFill>
              </a:rPr>
              <a:t> </a:t>
            </a:r>
            <a:r>
              <a:rPr lang="sl-SI" altLang="sl-SI" sz="1600" dirty="0" err="1">
                <a:solidFill>
                  <a:schemeClr val="accent3">
                    <a:lumMod val="50000"/>
                  </a:schemeClr>
                </a:solidFill>
              </a:rPr>
              <a:t>egy</a:t>
            </a:r>
            <a:r>
              <a:rPr lang="sl-SI" altLang="sl-SI" sz="1600" dirty="0">
                <a:solidFill>
                  <a:schemeClr val="accent3">
                    <a:lumMod val="50000"/>
                  </a:schemeClr>
                </a:solidFill>
              </a:rPr>
              <a:t> </a:t>
            </a:r>
            <a:r>
              <a:rPr lang="sl-SI" altLang="sl-SI" sz="1600" dirty="0" err="1">
                <a:solidFill>
                  <a:schemeClr val="accent3">
                    <a:lumMod val="50000"/>
                  </a:schemeClr>
                </a:solidFill>
              </a:rPr>
              <a:t>fél</a:t>
            </a:r>
            <a:r>
              <a:rPr lang="sl-SI" altLang="sl-SI" sz="1600" dirty="0">
                <a:solidFill>
                  <a:schemeClr val="accent3">
                    <a:lumMod val="50000"/>
                  </a:schemeClr>
                </a:solidFill>
              </a:rPr>
              <a:t> </a:t>
            </a:r>
            <a:r>
              <a:rPr lang="sl-SI" altLang="sl-SI" sz="1600" dirty="0" err="1">
                <a:solidFill>
                  <a:schemeClr val="accent3">
                    <a:lumMod val="50000"/>
                  </a:schemeClr>
                </a:solidFill>
              </a:rPr>
              <a:t>pillangó</a:t>
            </a:r>
            <a:r>
              <a:rPr lang="sl-SI" altLang="sl-SI" sz="1600" dirty="0">
                <a:solidFill>
                  <a:schemeClr val="accent3">
                    <a:lumMod val="50000"/>
                  </a:schemeClr>
                </a:solidFill>
              </a:rPr>
              <a:t> </a:t>
            </a:r>
            <a:r>
              <a:rPr lang="sl-SI" altLang="sl-SI" sz="1600" dirty="0" err="1">
                <a:solidFill>
                  <a:schemeClr val="accent3">
                    <a:lumMod val="50000"/>
                  </a:schemeClr>
                </a:solidFill>
              </a:rPr>
              <a:t>alakját</a:t>
            </a:r>
            <a:r>
              <a:rPr lang="sl-SI" altLang="sl-SI" sz="1600" dirty="0">
                <a:solidFill>
                  <a:schemeClr val="accent3">
                    <a:lumMod val="50000"/>
                  </a:schemeClr>
                </a:solidFill>
              </a:rPr>
              <a:t> és </a:t>
            </a:r>
            <a:r>
              <a:rPr lang="sl-SI" altLang="sl-SI" sz="1600" dirty="0" err="1">
                <a:solidFill>
                  <a:schemeClr val="accent3">
                    <a:lumMod val="50000"/>
                  </a:schemeClr>
                </a:solidFill>
              </a:rPr>
              <a:t>vágd</a:t>
            </a:r>
            <a:r>
              <a:rPr lang="sl-SI" altLang="sl-SI" sz="1600" dirty="0">
                <a:solidFill>
                  <a:schemeClr val="accent3">
                    <a:lumMod val="50000"/>
                  </a:schemeClr>
                </a:solidFill>
              </a:rPr>
              <a:t> ki.</a:t>
            </a:r>
            <a:endParaRPr kumimoji="0" lang="sl-SI" altLang="sl-SI" sz="1600" b="0" i="0" u="none" strike="noStrike" cap="none" normalizeH="0" baseline="0" dirty="0">
              <a:ln>
                <a:noFill/>
              </a:ln>
              <a:solidFill>
                <a:schemeClr val="accent3">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800" b="0" i="0" u="none" strike="noStrike" cap="none" normalizeH="0" baseline="0" dirty="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22669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sl-SI" altLang="sl-SI" sz="1800" b="0" i="0" u="none" strike="noStrike" cap="none" normalizeH="0" baseline="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0" y="4076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sp>
        <p:nvSpPr>
          <p:cNvPr id="8" name="Rectangle 9"/>
          <p:cNvSpPr>
            <a:spLocks noChangeArrowheads="1"/>
          </p:cNvSpPr>
          <p:nvPr/>
        </p:nvSpPr>
        <p:spPr bwMode="auto">
          <a:xfrm>
            <a:off x="0" y="3399591"/>
            <a:ext cx="5891349"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1" i="0" u="none" strike="noStrike" cap="none" normalizeH="0" baseline="0" dirty="0" smtClean="0">
                <a:ln>
                  <a:noFill/>
                </a:ln>
                <a:solidFill>
                  <a:srgbClr val="CC0099"/>
                </a:solidFill>
                <a:effectLst/>
                <a:latin typeface="Calibri" panose="020F0502020204030204" pitchFamily="34" charset="0"/>
                <a:ea typeface="Calibri" panose="020F0502020204030204" pitchFamily="34" charset="0"/>
                <a:cs typeface="Times New Roman" panose="02020603050405020304" pitchFamily="18" charset="0"/>
              </a:rPr>
              <a:t>2. KORAK/2. LÉPÉS</a:t>
            </a:r>
            <a:endParaRPr kumimoji="0" lang="sl-SI" altLang="sl-SI"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Papir razgrnemo in na obeh straneh pobarvamo/ okrasimo metulja</a:t>
            </a:r>
            <a:r>
              <a:rPr kumimoji="0" lang="sl-SI" altLang="sl-SI"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lvl="0" eaLnBrk="0" fontAlgn="base" hangingPunct="0">
              <a:spcBef>
                <a:spcPct val="0"/>
              </a:spcBef>
              <a:spcAft>
                <a:spcPct val="0"/>
              </a:spcAft>
            </a:pPr>
            <a:r>
              <a:rPr lang="sl-SI" altLang="sl-SI" sz="16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A </a:t>
            </a:r>
            <a:r>
              <a:rPr lang="sl-SI" altLang="sl-SI" sz="1600" dirty="0" err="1">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papírt</a:t>
            </a:r>
            <a:r>
              <a:rPr lang="sl-SI" altLang="sl-SI" sz="16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sl-SI" altLang="sl-SI" sz="1600" dirty="0" err="1">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nyisd</a:t>
            </a:r>
            <a:r>
              <a:rPr lang="sl-SI" altLang="sl-SI" sz="16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 ki, és </a:t>
            </a:r>
            <a:r>
              <a:rPr lang="sl-SI" altLang="sl-SI" sz="1600" dirty="0" err="1">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mindkét</a:t>
            </a:r>
            <a:r>
              <a:rPr lang="sl-SI" altLang="sl-SI" sz="16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sl-SI" altLang="sl-SI" sz="1600" dirty="0" err="1">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oldalára</a:t>
            </a:r>
            <a:r>
              <a:rPr lang="sl-SI" altLang="sl-SI" sz="16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sl-SI" altLang="sl-SI" sz="1600" dirty="0" err="1">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színezd</a:t>
            </a:r>
            <a:r>
              <a:rPr lang="sl-SI" altLang="sl-SI" sz="16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 / </a:t>
            </a:r>
            <a:r>
              <a:rPr lang="sl-SI" altLang="sl-SI" sz="1600" dirty="0" err="1">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díszítsd</a:t>
            </a:r>
            <a:r>
              <a:rPr lang="sl-SI" altLang="sl-SI" sz="16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 ki a </a:t>
            </a:r>
            <a:r>
              <a:rPr lang="sl-SI" altLang="sl-SI" sz="1600" dirty="0" err="1">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pillangódat</a:t>
            </a:r>
            <a:r>
              <a:rPr lang="sl-SI" altLang="sl-SI" sz="16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 </a:t>
            </a:r>
            <a:endParaRPr lang="sl-SI" altLang="sl-SI" sz="1600" dirty="0" smtClean="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kumimoji="0" lang="sl-SI" altLang="sl-SI" sz="1100" b="0" i="0" u="none" strike="noStrike" cap="none" normalizeH="0" baseline="0" dirty="0">
              <a:ln>
                <a:noFill/>
              </a:ln>
              <a:solidFill>
                <a:schemeClr val="accent3">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800" b="0" i="0" u="none" strike="noStrike" cap="none" normalizeH="0" baseline="0" dirty="0">
              <a:ln>
                <a:noFill/>
              </a:ln>
              <a:solidFill>
                <a:schemeClr val="tx1"/>
              </a:solidFill>
              <a:effectLst/>
              <a:latin typeface="Arial" panose="020B0604020202020204" pitchFamily="34" charset="0"/>
            </a:endParaRPr>
          </a:p>
        </p:txBody>
      </p:sp>
      <p:sp>
        <p:nvSpPr>
          <p:cNvPr id="9" name="Rectangle 10"/>
          <p:cNvSpPr>
            <a:spLocks noChangeArrowheads="1"/>
          </p:cNvSpPr>
          <p:nvPr/>
        </p:nvSpPr>
        <p:spPr bwMode="auto">
          <a:xfrm>
            <a:off x="0" y="79724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1" i="0" u="none" strike="noStrike" cap="none" normalizeH="0" baseline="0">
                <a:ln>
                  <a:noFill/>
                </a:ln>
                <a:solidFill>
                  <a:srgbClr val="CC0099"/>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sl-SI" altLang="sl-SI" sz="1800" b="0" i="0" u="none" strike="noStrike" cap="none" normalizeH="0" baseline="0">
              <a:ln>
                <a:noFill/>
              </a:ln>
              <a:solidFill>
                <a:schemeClr val="tx1"/>
              </a:solidFill>
              <a:effectLst/>
              <a:latin typeface="Arial" panose="020B0604020202020204" pitchFamily="34" charset="0"/>
            </a:endParaRPr>
          </a:p>
        </p:txBody>
      </p:sp>
      <p:sp>
        <p:nvSpPr>
          <p:cNvPr id="10" name="Rectangle 11"/>
          <p:cNvSpPr>
            <a:spLocks noChangeArrowheads="1"/>
          </p:cNvSpPr>
          <p:nvPr/>
        </p:nvSpPr>
        <p:spPr bwMode="auto">
          <a:xfrm>
            <a:off x="0" y="103822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pic>
        <p:nvPicPr>
          <p:cNvPr id="2" name="Slika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0516">
            <a:off x="7703634" y="3972849"/>
            <a:ext cx="3191244" cy="2660982"/>
          </a:xfrm>
          <a:prstGeom prst="rect">
            <a:avLst/>
          </a:prstGeom>
        </p:spPr>
      </p:pic>
    </p:spTree>
    <p:extLst>
      <p:ext uri="{BB962C8B-B14F-4D97-AF65-F5344CB8AC3E}">
        <p14:creationId xmlns:p14="http://schemas.microsoft.com/office/powerpoint/2010/main" val="3021300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Slika 19" descr="20200321_09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41" y="2848972"/>
            <a:ext cx="2586736" cy="3451611"/>
          </a:xfrm>
          <a:prstGeom prst="rect">
            <a:avLst/>
          </a:prstGeom>
          <a:noFill/>
          <a:extLst>
            <a:ext uri="{909E8E84-426E-40DD-AFC4-6F175D3DCCD1}">
              <a14:hiddenFill xmlns:a14="http://schemas.microsoft.com/office/drawing/2010/main">
                <a:solidFill>
                  <a:srgbClr val="FFFFFF"/>
                </a:solidFill>
              </a14:hiddenFill>
            </a:ext>
          </a:extLst>
        </p:spPr>
      </p:pic>
      <p:pic>
        <p:nvPicPr>
          <p:cNvPr id="7169" name="Slika 22" descr="20200321_0921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37484" y="1009757"/>
            <a:ext cx="3323208" cy="24885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04941" y="509870"/>
            <a:ext cx="4562475"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1" i="0" u="none" strike="noStrike" cap="none" normalizeH="0" baseline="0" dirty="0" smtClean="0">
                <a:ln>
                  <a:noFill/>
                </a:ln>
                <a:solidFill>
                  <a:srgbClr val="CC0099"/>
                </a:solidFill>
                <a:effectLst/>
                <a:latin typeface="Calibri" panose="020F0502020204030204" pitchFamily="34" charset="0"/>
                <a:ea typeface="Calibri" panose="020F0502020204030204" pitchFamily="34" charset="0"/>
                <a:cs typeface="Times New Roman" panose="02020603050405020304" pitchFamily="18" charset="0"/>
              </a:rPr>
              <a:t>3. KORAK/3. LÉPÉS    </a:t>
            </a:r>
            <a:r>
              <a:rPr kumimoji="0" lang="sl-SI" altLang="sl-SI"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Prilepimo tipalke. </a:t>
            </a:r>
            <a:r>
              <a:rPr kumimoji="0" lang="sl-SI" altLang="sl-SI"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sl-SI" altLang="sl-SI" sz="1600" b="0" i="0" u="none" strike="noStrike" cap="none" normalizeH="0" baseline="0" dirty="0" err="1" smtClean="0">
                <a:ln>
                  <a:noFill/>
                </a:ln>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Rögzítjük</a:t>
            </a:r>
            <a:r>
              <a:rPr kumimoji="0" lang="sl-SI" altLang="sl-SI" sz="1600" b="0" i="0" u="none" strike="noStrike" cap="none" normalizeH="0" baseline="0" dirty="0" smtClean="0">
                <a:ln>
                  <a:noFill/>
                </a:ln>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 </a:t>
            </a:r>
            <a:r>
              <a:rPr kumimoji="0" lang="sl-SI" altLang="sl-SI" sz="1600" b="0" i="0" u="none" strike="noStrike" cap="none" normalizeH="0" baseline="0" dirty="0" err="1" smtClean="0">
                <a:ln>
                  <a:noFill/>
                </a:ln>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csápjait</a:t>
            </a:r>
            <a:r>
              <a:rPr kumimoji="0" lang="sl-SI" altLang="sl-SI" sz="1600" b="0" i="0" u="none" strike="noStrike" cap="none" normalizeH="0" baseline="0" dirty="0" smtClean="0">
                <a:ln>
                  <a:noFill/>
                </a:ln>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sl-SI" altLang="sl-SI" sz="1600" b="0" i="0" u="none" strike="noStrike" cap="none" normalizeH="0" baseline="0" dirty="0">
              <a:ln>
                <a:noFill/>
              </a:ln>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sz="1600" dirty="0">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1" i="0" u="none" strike="noStrike" cap="none" normalizeH="0" baseline="0" dirty="0">
                <a:ln>
                  <a:noFill/>
                </a:ln>
                <a:solidFill>
                  <a:srgbClr val="CC0099"/>
                </a:solidFill>
                <a:effectLst/>
                <a:latin typeface="Calibri" panose="020F0502020204030204" pitchFamily="34" charset="0"/>
                <a:ea typeface="Calibri" panose="020F0502020204030204" pitchFamily="34" charset="0"/>
                <a:cs typeface="Times New Roman" panose="02020603050405020304" pitchFamily="18" charset="0"/>
              </a:rPr>
              <a:t>4. </a:t>
            </a:r>
            <a:r>
              <a:rPr kumimoji="0" lang="sl-SI" altLang="sl-SI" sz="1600" b="1" i="0" u="none" strike="noStrike" cap="none" normalizeH="0" baseline="0" dirty="0" smtClean="0">
                <a:ln>
                  <a:noFill/>
                </a:ln>
                <a:solidFill>
                  <a:srgbClr val="CC0099"/>
                </a:solidFill>
                <a:effectLst/>
                <a:latin typeface="Calibri" panose="020F0502020204030204" pitchFamily="34" charset="0"/>
                <a:ea typeface="Calibri" panose="020F0502020204030204" pitchFamily="34" charset="0"/>
                <a:cs typeface="Times New Roman" panose="02020603050405020304" pitchFamily="18" charset="0"/>
              </a:rPr>
              <a:t>KORAK/4. LÉPÉS</a:t>
            </a:r>
            <a:endParaRPr kumimoji="0" lang="sl-SI" altLang="sl-SI"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Metulja pritrdimo na okno, kjer ga bodo videli vsi</a:t>
            </a:r>
            <a:r>
              <a:rPr kumimoji="0" lang="sl-SI" altLang="sl-SI"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lvl="0" eaLnBrk="0" fontAlgn="base" hangingPunct="0">
              <a:spcBef>
                <a:spcPct val="0"/>
              </a:spcBef>
              <a:spcAft>
                <a:spcPct val="0"/>
              </a:spcAft>
            </a:pPr>
            <a:r>
              <a:rPr lang="sl-SI" altLang="sl-SI" sz="1600" dirty="0" err="1">
                <a:solidFill>
                  <a:schemeClr val="accent3">
                    <a:lumMod val="50000"/>
                  </a:schemeClr>
                </a:solidFill>
              </a:rPr>
              <a:t>Helyezd</a:t>
            </a:r>
            <a:r>
              <a:rPr lang="sl-SI" altLang="sl-SI" sz="1600" dirty="0">
                <a:solidFill>
                  <a:schemeClr val="accent3">
                    <a:lumMod val="50000"/>
                  </a:schemeClr>
                </a:solidFill>
              </a:rPr>
              <a:t> a </a:t>
            </a:r>
            <a:r>
              <a:rPr lang="sl-SI" altLang="sl-SI" sz="1600" dirty="0" err="1">
                <a:solidFill>
                  <a:schemeClr val="accent3">
                    <a:lumMod val="50000"/>
                  </a:schemeClr>
                </a:solidFill>
              </a:rPr>
              <a:t>pillangót</a:t>
            </a:r>
            <a:r>
              <a:rPr lang="sl-SI" altLang="sl-SI" sz="1600" dirty="0">
                <a:solidFill>
                  <a:schemeClr val="accent3">
                    <a:lumMod val="50000"/>
                  </a:schemeClr>
                </a:solidFill>
              </a:rPr>
              <a:t> </a:t>
            </a:r>
            <a:r>
              <a:rPr lang="sl-SI" altLang="sl-SI" sz="1600" dirty="0" err="1">
                <a:solidFill>
                  <a:schemeClr val="accent3">
                    <a:lumMod val="50000"/>
                  </a:schemeClr>
                </a:solidFill>
              </a:rPr>
              <a:t>az</a:t>
            </a:r>
            <a:r>
              <a:rPr lang="sl-SI" altLang="sl-SI" sz="1600" dirty="0">
                <a:solidFill>
                  <a:schemeClr val="accent3">
                    <a:lumMod val="50000"/>
                  </a:schemeClr>
                </a:solidFill>
              </a:rPr>
              <a:t> </a:t>
            </a:r>
            <a:r>
              <a:rPr lang="sl-SI" altLang="sl-SI" sz="1600" dirty="0" err="1">
                <a:solidFill>
                  <a:schemeClr val="accent3">
                    <a:lumMod val="50000"/>
                  </a:schemeClr>
                </a:solidFill>
              </a:rPr>
              <a:t>ablakra</a:t>
            </a:r>
            <a:r>
              <a:rPr lang="sl-SI" altLang="sl-SI" sz="1600" dirty="0">
                <a:solidFill>
                  <a:schemeClr val="accent3">
                    <a:lumMod val="50000"/>
                  </a:schemeClr>
                </a:solidFill>
              </a:rPr>
              <a:t>, </a:t>
            </a:r>
            <a:r>
              <a:rPr lang="sl-SI" altLang="sl-SI" sz="1600" dirty="0" err="1">
                <a:solidFill>
                  <a:schemeClr val="accent3">
                    <a:lumMod val="50000"/>
                  </a:schemeClr>
                </a:solidFill>
              </a:rPr>
              <a:t>ahol</a:t>
            </a:r>
            <a:r>
              <a:rPr lang="sl-SI" altLang="sl-SI" sz="1600" dirty="0">
                <a:solidFill>
                  <a:schemeClr val="accent3">
                    <a:lumMod val="50000"/>
                  </a:schemeClr>
                </a:solidFill>
              </a:rPr>
              <a:t> </a:t>
            </a:r>
            <a:r>
              <a:rPr lang="sl-SI" altLang="sl-SI" sz="1600" dirty="0" err="1">
                <a:solidFill>
                  <a:schemeClr val="accent3">
                    <a:lumMod val="50000"/>
                  </a:schemeClr>
                </a:solidFill>
              </a:rPr>
              <a:t>mindenki</a:t>
            </a:r>
            <a:r>
              <a:rPr lang="sl-SI" altLang="sl-SI" sz="1600" dirty="0">
                <a:solidFill>
                  <a:schemeClr val="accent3">
                    <a:lumMod val="50000"/>
                  </a:schemeClr>
                </a:solidFill>
              </a:rPr>
              <a:t> </a:t>
            </a:r>
            <a:r>
              <a:rPr lang="sl-SI" altLang="sl-SI" sz="1600" dirty="0" err="1">
                <a:solidFill>
                  <a:schemeClr val="accent3">
                    <a:lumMod val="50000"/>
                  </a:schemeClr>
                </a:solidFill>
              </a:rPr>
              <a:t>meg</a:t>
            </a:r>
            <a:r>
              <a:rPr lang="sl-SI" altLang="sl-SI" sz="1600" dirty="0">
                <a:solidFill>
                  <a:schemeClr val="accent3">
                    <a:lumMod val="50000"/>
                  </a:schemeClr>
                </a:solidFill>
              </a:rPr>
              <a:t> </a:t>
            </a:r>
            <a:r>
              <a:rPr lang="sl-SI" altLang="sl-SI" sz="1600" dirty="0" err="1">
                <a:solidFill>
                  <a:schemeClr val="accent3">
                    <a:lumMod val="50000"/>
                  </a:schemeClr>
                </a:solidFill>
              </a:rPr>
              <a:t>fogja</a:t>
            </a:r>
            <a:r>
              <a:rPr lang="sl-SI" altLang="sl-SI" sz="1600" dirty="0">
                <a:solidFill>
                  <a:schemeClr val="accent3">
                    <a:lumMod val="50000"/>
                  </a:schemeClr>
                </a:solidFill>
              </a:rPr>
              <a:t> </a:t>
            </a:r>
            <a:r>
              <a:rPr lang="sl-SI" altLang="sl-SI" sz="1600" dirty="0" err="1">
                <a:solidFill>
                  <a:schemeClr val="accent3">
                    <a:lumMod val="50000"/>
                  </a:schemeClr>
                </a:solidFill>
              </a:rPr>
              <a:t>csodálni</a:t>
            </a:r>
            <a:r>
              <a:rPr lang="sl-SI" altLang="sl-SI" sz="1600" dirty="0">
                <a:solidFill>
                  <a:schemeClr val="accent3">
                    <a:lumMod val="50000"/>
                  </a:schemeClr>
                </a:solidFill>
              </a:rPr>
              <a:t>.</a:t>
            </a:r>
            <a:endParaRPr kumimoji="0" lang="sl-SI" altLang="sl-SI" sz="1600" b="0" i="0" u="none" strike="noStrike" cap="none" normalizeH="0" baseline="0" dirty="0">
              <a:ln>
                <a:noFill/>
              </a:ln>
              <a:solidFill>
                <a:schemeClr val="accent3">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800" b="0" i="0" u="none" strike="noStrike" cap="none" normalizeH="0" baseline="0" dirty="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sp>
        <p:nvSpPr>
          <p:cNvPr id="7" name="Rectangle 5"/>
          <p:cNvSpPr>
            <a:spLocks noChangeArrowheads="1"/>
          </p:cNvSpPr>
          <p:nvPr/>
        </p:nvSpPr>
        <p:spPr bwMode="auto">
          <a:xfrm>
            <a:off x="0" y="2505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sp>
        <p:nvSpPr>
          <p:cNvPr id="8" name="PoljeZBesedilom 7"/>
          <p:cNvSpPr txBox="1"/>
          <p:nvPr/>
        </p:nvSpPr>
        <p:spPr>
          <a:xfrm>
            <a:off x="3188506" y="4552950"/>
            <a:ext cx="8488199" cy="2215991"/>
          </a:xfrm>
          <a:prstGeom prst="rect">
            <a:avLst/>
          </a:prstGeom>
          <a:noFill/>
        </p:spPr>
        <p:txBody>
          <a:bodyPr wrap="square" rtlCol="0">
            <a:spAutoFit/>
          </a:bodyPr>
          <a:lstStyle/>
          <a:p>
            <a:r>
              <a:rPr lang="sl-SI" sz="2000" b="1" dirty="0">
                <a:solidFill>
                  <a:srgbClr val="7030A0"/>
                </a:solidFill>
              </a:rPr>
              <a:t>Metulj POZDRAVLJA PRIJATELJE, ZNANCE, SOŠOLCE, UČITELJE, </a:t>
            </a:r>
            <a:r>
              <a:rPr lang="sl-SI" sz="2000" b="1" dirty="0" smtClean="0">
                <a:solidFill>
                  <a:srgbClr val="7030A0"/>
                </a:solidFill>
              </a:rPr>
              <a:t>VSE/</a:t>
            </a:r>
          </a:p>
          <a:p>
            <a:r>
              <a:rPr lang="sl-SI" sz="2000" b="1" dirty="0">
                <a:solidFill>
                  <a:schemeClr val="accent3">
                    <a:lumMod val="50000"/>
                  </a:schemeClr>
                </a:solidFill>
              </a:rPr>
              <a:t>A </a:t>
            </a:r>
            <a:r>
              <a:rPr lang="sl-SI" sz="2000" b="1" dirty="0" err="1">
                <a:solidFill>
                  <a:schemeClr val="accent3">
                    <a:lumMod val="50000"/>
                  </a:schemeClr>
                </a:solidFill>
              </a:rPr>
              <a:t>pillangó</a:t>
            </a:r>
            <a:r>
              <a:rPr lang="sl-SI" sz="2000" b="1" dirty="0">
                <a:solidFill>
                  <a:schemeClr val="accent3">
                    <a:lumMod val="50000"/>
                  </a:schemeClr>
                </a:solidFill>
              </a:rPr>
              <a:t> </a:t>
            </a:r>
            <a:r>
              <a:rPr lang="sl-SI" sz="2000" b="1" dirty="0" smtClean="0">
                <a:solidFill>
                  <a:schemeClr val="accent3">
                    <a:lumMod val="50000"/>
                  </a:schemeClr>
                </a:solidFill>
              </a:rPr>
              <a:t>ÜDVÖZLI A BARÁTOKAT, ISMERŐSÖKET, OSZTÁLYTÁRSAKAT, TANÁROKAT, MINDENKIT.</a:t>
            </a:r>
            <a:r>
              <a:rPr lang="sl-SI" sz="2000" b="1" dirty="0">
                <a:solidFill>
                  <a:schemeClr val="accent3">
                    <a:lumMod val="50000"/>
                  </a:schemeClr>
                </a:solidFill>
              </a:rPr>
              <a:t/>
            </a:r>
            <a:br>
              <a:rPr lang="sl-SI" sz="2000" b="1" dirty="0">
                <a:solidFill>
                  <a:schemeClr val="accent3">
                    <a:lumMod val="50000"/>
                  </a:schemeClr>
                </a:solidFill>
              </a:rPr>
            </a:br>
            <a:endParaRPr lang="sl-SI" sz="2000" b="1" dirty="0" smtClean="0">
              <a:solidFill>
                <a:schemeClr val="accent3">
                  <a:lumMod val="50000"/>
                </a:schemeClr>
              </a:solidFill>
            </a:endParaRPr>
          </a:p>
          <a:p>
            <a:r>
              <a:rPr lang="sl-SI" sz="2000" b="1" dirty="0" smtClean="0">
                <a:solidFill>
                  <a:srgbClr val="7030A0"/>
                </a:solidFill>
              </a:rPr>
              <a:t>Sporoča </a:t>
            </a:r>
            <a:r>
              <a:rPr lang="sl-SI" sz="2000" b="1" dirty="0">
                <a:solidFill>
                  <a:srgbClr val="7030A0"/>
                </a:solidFill>
              </a:rPr>
              <a:t>: JAZ SEM DOBRO, BODI ZDRAV, OSTANI DOMA</a:t>
            </a:r>
            <a:r>
              <a:rPr lang="sl-SI" sz="2000" b="1" dirty="0" smtClean="0">
                <a:solidFill>
                  <a:srgbClr val="7030A0"/>
                </a:solidFill>
              </a:rPr>
              <a:t>./</a:t>
            </a:r>
          </a:p>
          <a:p>
            <a:r>
              <a:rPr lang="sl-SI" sz="2000" b="1" dirty="0" err="1" smtClean="0">
                <a:solidFill>
                  <a:schemeClr val="accent3">
                    <a:lumMod val="50000"/>
                  </a:schemeClr>
                </a:solidFill>
              </a:rPr>
              <a:t>Üzeni</a:t>
            </a:r>
            <a:r>
              <a:rPr lang="sl-SI" sz="2000" b="1" dirty="0" smtClean="0">
                <a:solidFill>
                  <a:schemeClr val="accent3">
                    <a:lumMod val="50000"/>
                  </a:schemeClr>
                </a:solidFill>
              </a:rPr>
              <a:t>: JÓL VAGYOK, LÉGY EGÉSZSÉGES, MARADJ OTTHON.</a:t>
            </a:r>
            <a:endParaRPr lang="sl-SI" sz="2000" b="1" dirty="0">
              <a:solidFill>
                <a:schemeClr val="accent3">
                  <a:lumMod val="50000"/>
                </a:schemeClr>
              </a:solidFill>
            </a:endParaRPr>
          </a:p>
          <a:p>
            <a:endParaRPr lang="sl-SI" dirty="0">
              <a:solidFill>
                <a:schemeClr val="accent3">
                  <a:lumMod val="50000"/>
                </a:schemeClr>
              </a:solidFill>
            </a:endParaRPr>
          </a:p>
        </p:txBody>
      </p:sp>
      <p:pic>
        <p:nvPicPr>
          <p:cNvPr id="11" name="Slika 10" descr="https://scontent-frt3-1.xx.fbcdn.net/v/t1.15752-9/90831771_2435824869851033_2712330825914908672_n.jpg?_nc_cat=106&amp;_nc_sid=b96e70&amp;_nc_ohc=J2FdAz1ygegAX-rI6OQ&amp;_nc_ht=scontent-frt3-1.xx&amp;oh=b0d5c29e97554b8d68ff16460d0d05df&amp;oe=5E9CFBDE"/>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49259">
            <a:off x="8486206" y="563171"/>
            <a:ext cx="2762944" cy="3590072"/>
          </a:xfrm>
          <a:prstGeom prst="rect">
            <a:avLst/>
          </a:prstGeom>
          <a:noFill/>
          <a:ln>
            <a:noFill/>
          </a:ln>
        </p:spPr>
      </p:pic>
    </p:spTree>
    <p:extLst>
      <p:ext uri="{BB962C8B-B14F-4D97-AF65-F5344CB8AC3E}">
        <p14:creationId xmlns:p14="http://schemas.microsoft.com/office/powerpoint/2010/main" val="141383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4" y="545805"/>
            <a:ext cx="5410201" cy="2757376"/>
          </a:xfrm>
        </p:spPr>
        <p:txBody>
          <a:bodyPr>
            <a:normAutofit fontScale="92500" lnSpcReduction="20000"/>
          </a:bodyPr>
          <a:lstStyle/>
          <a:p>
            <a:pPr marL="0" indent="0" algn="ctr">
              <a:buNone/>
            </a:pPr>
            <a:r>
              <a:rPr lang="sl-SI" dirty="0">
                <a:solidFill>
                  <a:schemeClr val="tx2"/>
                </a:solidFill>
              </a:rPr>
              <a:t>Upam, da so ti bile aktivnosti zanimive in dopoldne prijetno</a:t>
            </a:r>
            <a:r>
              <a:rPr lang="sl-SI" dirty="0" smtClean="0">
                <a:solidFill>
                  <a:schemeClr val="tx2"/>
                </a:solidFill>
              </a:rPr>
              <a:t>!/</a:t>
            </a:r>
            <a:r>
              <a:rPr lang="sl-SI" dirty="0" err="1" smtClean="0">
                <a:solidFill>
                  <a:schemeClr val="accent3">
                    <a:lumMod val="50000"/>
                  </a:schemeClr>
                </a:solidFill>
              </a:rPr>
              <a:t>Remélem</a:t>
            </a:r>
            <a:r>
              <a:rPr lang="sl-SI" dirty="0" smtClean="0">
                <a:solidFill>
                  <a:schemeClr val="accent3">
                    <a:lumMod val="50000"/>
                  </a:schemeClr>
                </a:solidFill>
              </a:rPr>
              <a:t>, </a:t>
            </a:r>
            <a:r>
              <a:rPr lang="sl-SI" dirty="0" err="1" smtClean="0">
                <a:solidFill>
                  <a:schemeClr val="accent3">
                    <a:lumMod val="50000"/>
                  </a:schemeClr>
                </a:solidFill>
              </a:rPr>
              <a:t>hogy</a:t>
            </a:r>
            <a:r>
              <a:rPr lang="sl-SI" dirty="0" smtClean="0">
                <a:solidFill>
                  <a:schemeClr val="accent3">
                    <a:lumMod val="50000"/>
                  </a:schemeClr>
                </a:solidFill>
              </a:rPr>
              <a:t> </a:t>
            </a:r>
            <a:r>
              <a:rPr lang="sl-SI" dirty="0" err="1" smtClean="0">
                <a:solidFill>
                  <a:schemeClr val="accent3">
                    <a:lumMod val="50000"/>
                  </a:schemeClr>
                </a:solidFill>
              </a:rPr>
              <a:t>tetszettek</a:t>
            </a:r>
            <a:r>
              <a:rPr lang="sl-SI" dirty="0" smtClean="0">
                <a:solidFill>
                  <a:schemeClr val="accent3">
                    <a:lumMod val="50000"/>
                  </a:schemeClr>
                </a:solidFill>
              </a:rPr>
              <a:t> a </a:t>
            </a:r>
            <a:r>
              <a:rPr lang="sl-SI" dirty="0" err="1" smtClean="0">
                <a:solidFill>
                  <a:schemeClr val="accent3">
                    <a:lumMod val="50000"/>
                  </a:schemeClr>
                </a:solidFill>
              </a:rPr>
              <a:t>tevékenységek</a:t>
            </a:r>
            <a:r>
              <a:rPr lang="sl-SI" dirty="0" smtClean="0">
                <a:solidFill>
                  <a:schemeClr val="accent3">
                    <a:lumMod val="50000"/>
                  </a:schemeClr>
                </a:solidFill>
              </a:rPr>
              <a:t>, és </a:t>
            </a:r>
            <a:r>
              <a:rPr lang="sl-SI" dirty="0" err="1" smtClean="0">
                <a:solidFill>
                  <a:schemeClr val="accent3">
                    <a:lumMod val="50000"/>
                  </a:schemeClr>
                </a:solidFill>
              </a:rPr>
              <a:t>hogy</a:t>
            </a:r>
            <a:r>
              <a:rPr lang="sl-SI" dirty="0" smtClean="0">
                <a:solidFill>
                  <a:schemeClr val="accent3">
                    <a:lumMod val="50000"/>
                  </a:schemeClr>
                </a:solidFill>
              </a:rPr>
              <a:t> </a:t>
            </a:r>
            <a:r>
              <a:rPr lang="sl-SI" dirty="0" err="1" smtClean="0">
                <a:solidFill>
                  <a:schemeClr val="accent3">
                    <a:lumMod val="50000"/>
                  </a:schemeClr>
                </a:solidFill>
              </a:rPr>
              <a:t>sikerült</a:t>
            </a:r>
            <a:r>
              <a:rPr lang="sl-SI" dirty="0" smtClean="0">
                <a:solidFill>
                  <a:schemeClr val="accent3">
                    <a:lumMod val="50000"/>
                  </a:schemeClr>
                </a:solidFill>
              </a:rPr>
              <a:t> </a:t>
            </a:r>
            <a:r>
              <a:rPr lang="sl-SI" dirty="0" err="1" smtClean="0">
                <a:solidFill>
                  <a:schemeClr val="accent3">
                    <a:lumMod val="50000"/>
                  </a:schemeClr>
                </a:solidFill>
              </a:rPr>
              <a:t>eltöltened</a:t>
            </a:r>
            <a:r>
              <a:rPr lang="sl-SI" dirty="0" smtClean="0">
                <a:solidFill>
                  <a:schemeClr val="accent3">
                    <a:lumMod val="50000"/>
                  </a:schemeClr>
                </a:solidFill>
              </a:rPr>
              <a:t> </a:t>
            </a:r>
            <a:r>
              <a:rPr lang="sl-SI" dirty="0" err="1" smtClean="0">
                <a:solidFill>
                  <a:schemeClr val="accent3">
                    <a:lumMod val="50000"/>
                  </a:schemeClr>
                </a:solidFill>
              </a:rPr>
              <a:t>egy</a:t>
            </a:r>
            <a:r>
              <a:rPr lang="sl-SI" dirty="0" smtClean="0">
                <a:solidFill>
                  <a:schemeClr val="accent3">
                    <a:lumMod val="50000"/>
                  </a:schemeClr>
                </a:solidFill>
              </a:rPr>
              <a:t> </a:t>
            </a:r>
            <a:r>
              <a:rPr lang="sl-SI" dirty="0" err="1" smtClean="0">
                <a:solidFill>
                  <a:schemeClr val="accent3">
                    <a:lumMod val="50000"/>
                  </a:schemeClr>
                </a:solidFill>
              </a:rPr>
              <a:t>kellemes</a:t>
            </a:r>
            <a:r>
              <a:rPr lang="sl-SI" dirty="0" smtClean="0">
                <a:solidFill>
                  <a:schemeClr val="accent3">
                    <a:lumMod val="50000"/>
                  </a:schemeClr>
                </a:solidFill>
              </a:rPr>
              <a:t> </a:t>
            </a:r>
            <a:r>
              <a:rPr lang="sl-SI" dirty="0" err="1" smtClean="0">
                <a:solidFill>
                  <a:schemeClr val="accent3">
                    <a:lumMod val="50000"/>
                  </a:schemeClr>
                </a:solidFill>
              </a:rPr>
              <a:t>délelőttöt</a:t>
            </a:r>
            <a:r>
              <a:rPr lang="sl-SI" dirty="0" smtClean="0">
                <a:solidFill>
                  <a:schemeClr val="accent3">
                    <a:lumMod val="50000"/>
                  </a:schemeClr>
                </a:solidFill>
              </a:rPr>
              <a:t>! </a:t>
            </a:r>
            <a:endParaRPr lang="sl-SI" dirty="0">
              <a:solidFill>
                <a:schemeClr val="accent3">
                  <a:lumMod val="50000"/>
                </a:schemeClr>
              </a:solidFill>
            </a:endParaRPr>
          </a:p>
          <a:p>
            <a:pPr marL="0" indent="0" algn="ctr">
              <a:buNone/>
            </a:pPr>
            <a:r>
              <a:rPr lang="sl-SI" b="1" dirty="0">
                <a:solidFill>
                  <a:srgbClr val="FF0000"/>
                </a:solidFill>
              </a:rPr>
              <a:t>NE POZABI</a:t>
            </a:r>
            <a:r>
              <a:rPr lang="sl-SI" b="1" dirty="0" smtClean="0">
                <a:solidFill>
                  <a:srgbClr val="FF0000"/>
                </a:solidFill>
              </a:rPr>
              <a:t>!/NE FELEDD!</a:t>
            </a:r>
            <a:endParaRPr lang="sl-SI" b="1" dirty="0">
              <a:solidFill>
                <a:srgbClr val="FF0000"/>
              </a:solidFill>
            </a:endParaRPr>
          </a:p>
          <a:p>
            <a:pPr marL="0" indent="0" algn="ctr">
              <a:buNone/>
            </a:pPr>
            <a:r>
              <a:rPr lang="sl-SI" dirty="0">
                <a:solidFill>
                  <a:schemeClr val="tx2"/>
                </a:solidFill>
              </a:rPr>
              <a:t>Vse nastale fotografije pošlji </a:t>
            </a:r>
            <a:r>
              <a:rPr lang="sl-SI" dirty="0" smtClean="0">
                <a:solidFill>
                  <a:schemeClr val="tx2"/>
                </a:solidFill>
              </a:rPr>
              <a:t>razredniku/razredničarki </a:t>
            </a:r>
            <a:r>
              <a:rPr lang="sl-SI" dirty="0">
                <a:solidFill>
                  <a:schemeClr val="tx2"/>
                </a:solidFill>
              </a:rPr>
              <a:t>na e-naslov</a:t>
            </a:r>
            <a:r>
              <a:rPr lang="sl-SI" dirty="0" smtClean="0">
                <a:solidFill>
                  <a:schemeClr val="tx2"/>
                </a:solidFill>
              </a:rPr>
              <a:t>./</a:t>
            </a:r>
            <a:r>
              <a:rPr lang="sl-SI" dirty="0" err="1" smtClean="0">
                <a:solidFill>
                  <a:schemeClr val="accent3">
                    <a:lumMod val="50000"/>
                  </a:schemeClr>
                </a:solidFill>
              </a:rPr>
              <a:t>Az</a:t>
            </a:r>
            <a:r>
              <a:rPr lang="sl-SI" dirty="0" smtClean="0">
                <a:solidFill>
                  <a:schemeClr val="accent3">
                    <a:lumMod val="50000"/>
                  </a:schemeClr>
                </a:solidFill>
              </a:rPr>
              <a:t> </a:t>
            </a:r>
            <a:r>
              <a:rPr lang="sl-SI" dirty="0" err="1" smtClean="0">
                <a:solidFill>
                  <a:schemeClr val="accent3">
                    <a:lumMod val="50000"/>
                  </a:schemeClr>
                </a:solidFill>
              </a:rPr>
              <a:t>összes</a:t>
            </a:r>
            <a:r>
              <a:rPr lang="sl-SI" dirty="0" smtClean="0">
                <a:solidFill>
                  <a:schemeClr val="accent3">
                    <a:lumMod val="50000"/>
                  </a:schemeClr>
                </a:solidFill>
              </a:rPr>
              <a:t> </a:t>
            </a:r>
            <a:r>
              <a:rPr lang="sl-SI" dirty="0" err="1" smtClean="0">
                <a:solidFill>
                  <a:schemeClr val="accent3">
                    <a:lumMod val="50000"/>
                  </a:schemeClr>
                </a:solidFill>
              </a:rPr>
              <a:t>fényképet</a:t>
            </a:r>
            <a:r>
              <a:rPr lang="sl-SI" dirty="0" smtClean="0">
                <a:solidFill>
                  <a:schemeClr val="accent3">
                    <a:lumMod val="50000"/>
                  </a:schemeClr>
                </a:solidFill>
              </a:rPr>
              <a:t>, </a:t>
            </a:r>
            <a:r>
              <a:rPr lang="sl-SI" dirty="0" err="1" smtClean="0">
                <a:solidFill>
                  <a:schemeClr val="accent3">
                    <a:lumMod val="50000"/>
                  </a:schemeClr>
                </a:solidFill>
              </a:rPr>
              <a:t>amit</a:t>
            </a:r>
            <a:r>
              <a:rPr lang="sl-SI" dirty="0" smtClean="0">
                <a:solidFill>
                  <a:schemeClr val="accent3">
                    <a:lumMod val="50000"/>
                  </a:schemeClr>
                </a:solidFill>
              </a:rPr>
              <a:t> </a:t>
            </a:r>
            <a:r>
              <a:rPr lang="sl-SI" dirty="0" err="1" smtClean="0">
                <a:solidFill>
                  <a:schemeClr val="accent3">
                    <a:lumMod val="50000"/>
                  </a:schemeClr>
                </a:solidFill>
              </a:rPr>
              <a:t>készítettél</a:t>
            </a:r>
            <a:r>
              <a:rPr lang="sl-SI" dirty="0" smtClean="0">
                <a:solidFill>
                  <a:schemeClr val="accent3">
                    <a:lumMod val="50000"/>
                  </a:schemeClr>
                </a:solidFill>
              </a:rPr>
              <a:t>, </a:t>
            </a:r>
            <a:r>
              <a:rPr lang="sl-SI" dirty="0" err="1" smtClean="0">
                <a:solidFill>
                  <a:schemeClr val="accent3">
                    <a:lumMod val="50000"/>
                  </a:schemeClr>
                </a:solidFill>
              </a:rPr>
              <a:t>küld</a:t>
            </a:r>
            <a:r>
              <a:rPr lang="sl-SI" dirty="0" smtClean="0">
                <a:solidFill>
                  <a:schemeClr val="accent3">
                    <a:lumMod val="50000"/>
                  </a:schemeClr>
                </a:solidFill>
              </a:rPr>
              <a:t> </a:t>
            </a:r>
            <a:r>
              <a:rPr lang="sl-SI" dirty="0" err="1" smtClean="0">
                <a:solidFill>
                  <a:schemeClr val="accent3">
                    <a:lumMod val="50000"/>
                  </a:schemeClr>
                </a:solidFill>
              </a:rPr>
              <a:t>el</a:t>
            </a:r>
            <a:r>
              <a:rPr lang="sl-SI" dirty="0" smtClean="0">
                <a:solidFill>
                  <a:schemeClr val="accent3">
                    <a:lumMod val="50000"/>
                  </a:schemeClr>
                </a:solidFill>
              </a:rPr>
              <a:t> </a:t>
            </a:r>
            <a:r>
              <a:rPr lang="sl-SI" dirty="0" err="1" smtClean="0">
                <a:solidFill>
                  <a:schemeClr val="accent3">
                    <a:lumMod val="50000"/>
                  </a:schemeClr>
                </a:solidFill>
              </a:rPr>
              <a:t>az</a:t>
            </a:r>
            <a:r>
              <a:rPr lang="sl-SI" dirty="0" smtClean="0">
                <a:solidFill>
                  <a:schemeClr val="accent3">
                    <a:lumMod val="50000"/>
                  </a:schemeClr>
                </a:solidFill>
              </a:rPr>
              <a:t> </a:t>
            </a:r>
            <a:r>
              <a:rPr lang="sl-SI" dirty="0" err="1" smtClean="0">
                <a:solidFill>
                  <a:schemeClr val="accent3">
                    <a:lumMod val="50000"/>
                  </a:schemeClr>
                </a:solidFill>
              </a:rPr>
              <a:t>osztályfőnököd</a:t>
            </a:r>
            <a:r>
              <a:rPr lang="sl-SI" dirty="0" smtClean="0">
                <a:solidFill>
                  <a:schemeClr val="accent3">
                    <a:lumMod val="50000"/>
                  </a:schemeClr>
                </a:solidFill>
              </a:rPr>
              <a:t> </a:t>
            </a:r>
            <a:r>
              <a:rPr lang="sl-SI" dirty="0" err="1" smtClean="0">
                <a:solidFill>
                  <a:schemeClr val="accent3">
                    <a:lumMod val="50000"/>
                  </a:schemeClr>
                </a:solidFill>
              </a:rPr>
              <a:t>íméljére</a:t>
            </a:r>
            <a:r>
              <a:rPr lang="sl-SI" dirty="0" smtClean="0">
                <a:solidFill>
                  <a:schemeClr val="accent3">
                    <a:lumMod val="50000"/>
                  </a:schemeClr>
                </a:solidFill>
              </a:rPr>
              <a:t>.</a:t>
            </a:r>
            <a:endParaRPr lang="sl-SI" dirty="0">
              <a:solidFill>
                <a:schemeClr val="accent3">
                  <a:lumMod val="50000"/>
                </a:schemeClr>
              </a:solidFill>
            </a:endParaRPr>
          </a:p>
          <a:p>
            <a:pPr marL="0" indent="0">
              <a:buNone/>
            </a:pPr>
            <a:endParaRPr lang="sl-SI" dirty="0"/>
          </a:p>
          <a:p>
            <a:pPr marL="0" indent="0">
              <a:buNone/>
            </a:pPr>
            <a:endParaRPr lang="en-US" dirty="0"/>
          </a:p>
        </p:txBody>
      </p:sp>
      <p:pic>
        <p:nvPicPr>
          <p:cNvPr id="2" name="Picture 1">
            <a:extLst>
              <a:ext uri="{FF2B5EF4-FFF2-40B4-BE49-F238E27FC236}">
                <a16:creationId xmlns:a16="http://schemas.microsoft.com/office/drawing/2014/main" id="{F3EE72B0-1452-46A2-B1AF-D88A06A16A09}"/>
              </a:ext>
            </a:extLst>
          </p:cNvPr>
          <p:cNvPicPr>
            <a:picLocks noChangeAspect="1"/>
          </p:cNvPicPr>
          <p:nvPr/>
        </p:nvPicPr>
        <p:blipFill>
          <a:blip r:embed="rId2"/>
          <a:stretch>
            <a:fillRect/>
          </a:stretch>
        </p:blipFill>
        <p:spPr>
          <a:xfrm>
            <a:off x="7090144" y="501321"/>
            <a:ext cx="4390326" cy="5855358"/>
          </a:xfrm>
          <a:prstGeom prst="rect">
            <a:avLst/>
          </a:prstGeom>
        </p:spPr>
      </p:pic>
      <p:pic>
        <p:nvPicPr>
          <p:cNvPr id="4" name="Slika 3"/>
          <p:cNvPicPr>
            <a:picLocks noChangeAspect="1"/>
          </p:cNvPicPr>
          <p:nvPr/>
        </p:nvPicPr>
        <p:blipFill>
          <a:blip r:embed="rId3"/>
          <a:stretch>
            <a:fillRect/>
          </a:stretch>
        </p:blipFill>
        <p:spPr>
          <a:xfrm rot="20569965">
            <a:off x="1654921" y="3247183"/>
            <a:ext cx="3910106" cy="3164098"/>
          </a:xfrm>
          <a:prstGeom prst="rect">
            <a:avLst/>
          </a:prstGeom>
        </p:spPr>
      </p:pic>
    </p:spTree>
    <p:extLst>
      <p:ext uri="{BB962C8B-B14F-4D97-AF65-F5344CB8AC3E}">
        <p14:creationId xmlns:p14="http://schemas.microsoft.com/office/powerpoint/2010/main" val="29989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E490-60D9-4533-8CCE-0E0C2DA30361}"/>
              </a:ext>
            </a:extLst>
          </p:cNvPr>
          <p:cNvSpPr>
            <a:spLocks noGrp="1"/>
          </p:cNvSpPr>
          <p:nvPr>
            <p:ph type="title"/>
          </p:nvPr>
        </p:nvSpPr>
        <p:spPr/>
        <p:txBody>
          <a:bodyPr/>
          <a:lstStyle/>
          <a:p>
            <a:r>
              <a:rPr lang="sl-SI" dirty="0" smtClean="0"/>
              <a:t>ZDRAVJE/EGÉSZSÉG</a:t>
            </a:r>
            <a:endParaRPr lang="sl-SI" dirty="0"/>
          </a:p>
        </p:txBody>
      </p:sp>
      <p:sp>
        <p:nvSpPr>
          <p:cNvPr id="3" name="Content Placeholder 2">
            <a:extLst>
              <a:ext uri="{FF2B5EF4-FFF2-40B4-BE49-F238E27FC236}">
                <a16:creationId xmlns:a16="http://schemas.microsoft.com/office/drawing/2014/main" id="{CDA2BAB2-2552-484B-9534-72E19385B260}"/>
              </a:ext>
            </a:extLst>
          </p:cNvPr>
          <p:cNvSpPr>
            <a:spLocks noGrp="1"/>
          </p:cNvSpPr>
          <p:nvPr>
            <p:ph idx="1"/>
          </p:nvPr>
        </p:nvSpPr>
        <p:spPr>
          <a:xfrm>
            <a:off x="1066800" y="1905000"/>
            <a:ext cx="10058400" cy="1447483"/>
          </a:xfrm>
        </p:spPr>
        <p:txBody>
          <a:bodyPr>
            <a:normAutofit fontScale="92500" lnSpcReduction="10000"/>
          </a:bodyPr>
          <a:lstStyle/>
          <a:p>
            <a:pPr marL="0" indent="0" algn="ctr">
              <a:buNone/>
            </a:pPr>
            <a:r>
              <a:rPr lang="sl-SI" dirty="0"/>
              <a:t>Zdravje pojmujemo kot stanje </a:t>
            </a:r>
            <a:r>
              <a:rPr lang="sl-SI" b="1" dirty="0">
                <a:solidFill>
                  <a:schemeClr val="accent5">
                    <a:lumMod val="50000"/>
                  </a:schemeClr>
                </a:solidFill>
              </a:rPr>
              <a:t>TELESNEGA</a:t>
            </a:r>
            <a:r>
              <a:rPr lang="sl-SI" dirty="0"/>
              <a:t>, </a:t>
            </a:r>
            <a:r>
              <a:rPr lang="sl-SI" b="1" dirty="0">
                <a:solidFill>
                  <a:schemeClr val="accent5">
                    <a:lumMod val="50000"/>
                  </a:schemeClr>
                </a:solidFill>
              </a:rPr>
              <a:t>DUŠEVNEGA</a:t>
            </a:r>
            <a:r>
              <a:rPr lang="sl-SI" dirty="0"/>
              <a:t> in </a:t>
            </a:r>
            <a:r>
              <a:rPr lang="sl-SI" b="1" dirty="0">
                <a:solidFill>
                  <a:schemeClr val="accent5">
                    <a:lumMod val="50000"/>
                  </a:schemeClr>
                </a:solidFill>
              </a:rPr>
              <a:t>SOCIALNEGA blagostanja</a:t>
            </a:r>
            <a:r>
              <a:rPr lang="sl-SI" dirty="0"/>
              <a:t> in ni le odsotnost bolezni. Zdravja pa ne more biti brez </a:t>
            </a:r>
            <a:r>
              <a:rPr lang="sl-SI" b="1" dirty="0">
                <a:solidFill>
                  <a:schemeClr val="accent5">
                    <a:lumMod val="50000"/>
                  </a:schemeClr>
                </a:solidFill>
              </a:rPr>
              <a:t>ZDRAVEGA OKOLJA</a:t>
            </a:r>
            <a:r>
              <a:rPr lang="sl-SI" dirty="0"/>
              <a:t>. /</a:t>
            </a:r>
            <a:r>
              <a:rPr lang="sl-SI" dirty="0" err="1">
                <a:solidFill>
                  <a:schemeClr val="accent3">
                    <a:lumMod val="50000"/>
                  </a:schemeClr>
                </a:solidFill>
              </a:rPr>
              <a:t>Az</a:t>
            </a:r>
            <a:r>
              <a:rPr lang="sl-SI" dirty="0">
                <a:solidFill>
                  <a:schemeClr val="accent3">
                    <a:lumMod val="50000"/>
                  </a:schemeClr>
                </a:solidFill>
              </a:rPr>
              <a:t> </a:t>
            </a:r>
            <a:r>
              <a:rPr lang="sl-SI" dirty="0" err="1">
                <a:solidFill>
                  <a:schemeClr val="accent3">
                    <a:lumMod val="50000"/>
                  </a:schemeClr>
                </a:solidFill>
              </a:rPr>
              <a:t>egészség</a:t>
            </a:r>
            <a:r>
              <a:rPr lang="sl-SI" dirty="0">
                <a:solidFill>
                  <a:schemeClr val="accent3">
                    <a:lumMod val="50000"/>
                  </a:schemeClr>
                </a:solidFill>
              </a:rPr>
              <a:t> </a:t>
            </a:r>
            <a:r>
              <a:rPr lang="sl-SI" dirty="0" err="1">
                <a:solidFill>
                  <a:schemeClr val="accent3">
                    <a:lumMod val="50000"/>
                  </a:schemeClr>
                </a:solidFill>
              </a:rPr>
              <a:t>kifejezés</a:t>
            </a:r>
            <a:r>
              <a:rPr lang="sl-SI" dirty="0">
                <a:solidFill>
                  <a:schemeClr val="accent3">
                    <a:lumMod val="50000"/>
                  </a:schemeClr>
                </a:solidFill>
              </a:rPr>
              <a:t> </a:t>
            </a:r>
            <a:r>
              <a:rPr lang="sl-SI" dirty="0" err="1">
                <a:solidFill>
                  <a:schemeClr val="accent3">
                    <a:lumMod val="50000"/>
                  </a:schemeClr>
                </a:solidFill>
              </a:rPr>
              <a:t>alatt</a:t>
            </a:r>
            <a:r>
              <a:rPr lang="sl-SI" dirty="0">
                <a:solidFill>
                  <a:schemeClr val="accent3">
                    <a:lumMod val="50000"/>
                  </a:schemeClr>
                </a:solidFill>
              </a:rPr>
              <a:t>, </a:t>
            </a:r>
            <a:r>
              <a:rPr lang="sl-SI" dirty="0" err="1" smtClean="0">
                <a:solidFill>
                  <a:schemeClr val="accent3">
                    <a:lumMod val="50000"/>
                  </a:schemeClr>
                </a:solidFill>
              </a:rPr>
              <a:t>mind</a:t>
            </a:r>
            <a:r>
              <a:rPr lang="sl-SI" dirty="0" smtClean="0">
                <a:solidFill>
                  <a:schemeClr val="accent3">
                    <a:lumMod val="50000"/>
                  </a:schemeClr>
                </a:solidFill>
              </a:rPr>
              <a:t> </a:t>
            </a:r>
            <a:r>
              <a:rPr lang="sl-SI" dirty="0">
                <a:solidFill>
                  <a:schemeClr val="accent3">
                    <a:lumMod val="50000"/>
                  </a:schemeClr>
                </a:solidFill>
              </a:rPr>
              <a:t>a </a:t>
            </a:r>
            <a:r>
              <a:rPr lang="sl-SI" dirty="0" err="1">
                <a:solidFill>
                  <a:schemeClr val="accent3">
                    <a:lumMod val="50000"/>
                  </a:schemeClr>
                </a:solidFill>
              </a:rPr>
              <a:t>fizikai</a:t>
            </a:r>
            <a:r>
              <a:rPr lang="sl-SI" dirty="0">
                <a:solidFill>
                  <a:schemeClr val="accent3">
                    <a:lumMod val="50000"/>
                  </a:schemeClr>
                </a:solidFill>
              </a:rPr>
              <a:t>, </a:t>
            </a:r>
            <a:r>
              <a:rPr lang="sl-SI" dirty="0" err="1" smtClean="0">
                <a:solidFill>
                  <a:schemeClr val="accent3">
                    <a:lumMod val="50000"/>
                  </a:schemeClr>
                </a:solidFill>
              </a:rPr>
              <a:t>mind</a:t>
            </a:r>
            <a:r>
              <a:rPr lang="sl-SI" dirty="0" smtClean="0">
                <a:solidFill>
                  <a:schemeClr val="accent3">
                    <a:lumMod val="50000"/>
                  </a:schemeClr>
                </a:solidFill>
              </a:rPr>
              <a:t> </a:t>
            </a:r>
            <a:r>
              <a:rPr lang="sl-SI" dirty="0">
                <a:solidFill>
                  <a:schemeClr val="accent3">
                    <a:lumMod val="50000"/>
                  </a:schemeClr>
                </a:solidFill>
              </a:rPr>
              <a:t>a </a:t>
            </a:r>
            <a:r>
              <a:rPr lang="sl-SI" dirty="0" err="1">
                <a:solidFill>
                  <a:schemeClr val="accent3">
                    <a:lumMod val="50000"/>
                  </a:schemeClr>
                </a:solidFill>
              </a:rPr>
              <a:t>mentális</a:t>
            </a:r>
            <a:r>
              <a:rPr lang="sl-SI" dirty="0">
                <a:solidFill>
                  <a:schemeClr val="accent3">
                    <a:lumMod val="50000"/>
                  </a:schemeClr>
                </a:solidFill>
              </a:rPr>
              <a:t> és </a:t>
            </a:r>
            <a:r>
              <a:rPr lang="sl-SI" dirty="0" err="1">
                <a:solidFill>
                  <a:schemeClr val="accent3">
                    <a:lumMod val="50000"/>
                  </a:schemeClr>
                </a:solidFill>
              </a:rPr>
              <a:t>társadalmi</a:t>
            </a:r>
            <a:r>
              <a:rPr lang="sl-SI" dirty="0">
                <a:solidFill>
                  <a:schemeClr val="accent3">
                    <a:lumMod val="50000"/>
                  </a:schemeClr>
                </a:solidFill>
              </a:rPr>
              <a:t> </a:t>
            </a:r>
            <a:r>
              <a:rPr lang="sl-SI" dirty="0" err="1">
                <a:solidFill>
                  <a:schemeClr val="accent3">
                    <a:lumMod val="50000"/>
                  </a:schemeClr>
                </a:solidFill>
              </a:rPr>
              <a:t>jólét</a:t>
            </a:r>
            <a:r>
              <a:rPr lang="sl-SI" dirty="0">
                <a:solidFill>
                  <a:schemeClr val="accent3">
                    <a:lumMod val="50000"/>
                  </a:schemeClr>
                </a:solidFill>
              </a:rPr>
              <a:t> </a:t>
            </a:r>
            <a:r>
              <a:rPr lang="sl-SI" dirty="0" err="1">
                <a:solidFill>
                  <a:schemeClr val="accent3">
                    <a:lumMod val="50000"/>
                  </a:schemeClr>
                </a:solidFill>
              </a:rPr>
              <a:t>állapotát</a:t>
            </a:r>
            <a:r>
              <a:rPr lang="sl-SI" dirty="0">
                <a:solidFill>
                  <a:schemeClr val="accent3">
                    <a:lumMod val="50000"/>
                  </a:schemeClr>
                </a:solidFill>
              </a:rPr>
              <a:t> </a:t>
            </a:r>
            <a:r>
              <a:rPr lang="sl-SI" dirty="0" err="1">
                <a:solidFill>
                  <a:schemeClr val="accent3">
                    <a:lumMod val="50000"/>
                  </a:schemeClr>
                </a:solidFill>
              </a:rPr>
              <a:t>értjük</a:t>
            </a:r>
            <a:r>
              <a:rPr lang="sl-SI" dirty="0">
                <a:solidFill>
                  <a:schemeClr val="accent3">
                    <a:lumMod val="50000"/>
                  </a:schemeClr>
                </a:solidFill>
              </a:rPr>
              <a:t>, és nem </a:t>
            </a:r>
            <a:r>
              <a:rPr lang="sl-SI" dirty="0" err="1">
                <a:solidFill>
                  <a:schemeClr val="accent3">
                    <a:lumMod val="50000"/>
                  </a:schemeClr>
                </a:solidFill>
              </a:rPr>
              <a:t>csak</a:t>
            </a:r>
            <a:r>
              <a:rPr lang="sl-SI" dirty="0">
                <a:solidFill>
                  <a:schemeClr val="accent3">
                    <a:lumMod val="50000"/>
                  </a:schemeClr>
                </a:solidFill>
              </a:rPr>
              <a:t> a </a:t>
            </a:r>
            <a:r>
              <a:rPr lang="sl-SI" dirty="0" err="1">
                <a:solidFill>
                  <a:schemeClr val="accent3">
                    <a:lumMod val="50000"/>
                  </a:schemeClr>
                </a:solidFill>
              </a:rPr>
              <a:t>betegség</a:t>
            </a:r>
            <a:r>
              <a:rPr lang="sl-SI" dirty="0">
                <a:solidFill>
                  <a:schemeClr val="accent3">
                    <a:lumMod val="50000"/>
                  </a:schemeClr>
                </a:solidFill>
              </a:rPr>
              <a:t> </a:t>
            </a:r>
            <a:r>
              <a:rPr lang="sl-SI" dirty="0" err="1">
                <a:solidFill>
                  <a:schemeClr val="accent3">
                    <a:lumMod val="50000"/>
                  </a:schemeClr>
                </a:solidFill>
              </a:rPr>
              <a:t>hiányának</a:t>
            </a:r>
            <a:r>
              <a:rPr lang="sl-SI" dirty="0">
                <a:solidFill>
                  <a:schemeClr val="accent3">
                    <a:lumMod val="50000"/>
                  </a:schemeClr>
                </a:solidFill>
              </a:rPr>
              <a:t> </a:t>
            </a:r>
            <a:r>
              <a:rPr lang="sl-SI" dirty="0" err="1">
                <a:solidFill>
                  <a:schemeClr val="accent3">
                    <a:lumMod val="50000"/>
                  </a:schemeClr>
                </a:solidFill>
              </a:rPr>
              <a:t>az</a:t>
            </a:r>
            <a:r>
              <a:rPr lang="sl-SI" dirty="0">
                <a:solidFill>
                  <a:schemeClr val="accent3">
                    <a:lumMod val="50000"/>
                  </a:schemeClr>
                </a:solidFill>
              </a:rPr>
              <a:t> </a:t>
            </a:r>
            <a:r>
              <a:rPr lang="sl-SI" dirty="0" err="1">
                <a:solidFill>
                  <a:schemeClr val="accent3">
                    <a:lumMod val="50000"/>
                  </a:schemeClr>
                </a:solidFill>
              </a:rPr>
              <a:t>állapotát</a:t>
            </a:r>
            <a:r>
              <a:rPr lang="sl-SI" dirty="0">
                <a:solidFill>
                  <a:schemeClr val="accent3">
                    <a:lumMod val="50000"/>
                  </a:schemeClr>
                </a:solidFill>
              </a:rPr>
              <a:t>. </a:t>
            </a:r>
            <a:r>
              <a:rPr lang="sl-SI" dirty="0" err="1">
                <a:solidFill>
                  <a:schemeClr val="accent3">
                    <a:lumMod val="50000"/>
                  </a:schemeClr>
                </a:solidFill>
              </a:rPr>
              <a:t>Viszont</a:t>
            </a:r>
            <a:r>
              <a:rPr lang="sl-SI" dirty="0">
                <a:solidFill>
                  <a:schemeClr val="accent3">
                    <a:lumMod val="50000"/>
                  </a:schemeClr>
                </a:solidFill>
              </a:rPr>
              <a:t> </a:t>
            </a:r>
            <a:r>
              <a:rPr lang="sl-SI" dirty="0" err="1">
                <a:solidFill>
                  <a:schemeClr val="accent3">
                    <a:lumMod val="50000"/>
                  </a:schemeClr>
                </a:solidFill>
              </a:rPr>
              <a:t>nincs</a:t>
            </a:r>
            <a:r>
              <a:rPr lang="sl-SI" dirty="0">
                <a:solidFill>
                  <a:schemeClr val="accent3">
                    <a:lumMod val="50000"/>
                  </a:schemeClr>
                </a:solidFill>
              </a:rPr>
              <a:t> </a:t>
            </a:r>
            <a:r>
              <a:rPr lang="sl-SI" dirty="0" err="1">
                <a:solidFill>
                  <a:schemeClr val="accent3">
                    <a:lumMod val="50000"/>
                  </a:schemeClr>
                </a:solidFill>
              </a:rPr>
              <a:t>egészség</a:t>
            </a:r>
            <a:r>
              <a:rPr lang="sl-SI" dirty="0">
                <a:solidFill>
                  <a:schemeClr val="accent3">
                    <a:lumMod val="50000"/>
                  </a:schemeClr>
                </a:solidFill>
              </a:rPr>
              <a:t> EGÉSZSÉGES KÖRNYEZET </a:t>
            </a:r>
            <a:r>
              <a:rPr lang="sl-SI" dirty="0" err="1">
                <a:solidFill>
                  <a:schemeClr val="accent3">
                    <a:lumMod val="50000"/>
                  </a:schemeClr>
                </a:solidFill>
              </a:rPr>
              <a:t>nélkül</a:t>
            </a:r>
            <a:r>
              <a:rPr lang="sl-SI" dirty="0">
                <a:solidFill>
                  <a:schemeClr val="accent3">
                    <a:lumMod val="50000"/>
                  </a:schemeClr>
                </a:solidFill>
              </a:rPr>
              <a:t>.</a:t>
            </a:r>
          </a:p>
        </p:txBody>
      </p:sp>
      <p:sp>
        <p:nvSpPr>
          <p:cNvPr id="4" name="Content Placeholder 2">
            <a:extLst>
              <a:ext uri="{FF2B5EF4-FFF2-40B4-BE49-F238E27FC236}">
                <a16:creationId xmlns:a16="http://schemas.microsoft.com/office/drawing/2014/main" id="{E2BDAECF-1085-49AB-8068-19010AC3A24E}"/>
              </a:ext>
            </a:extLst>
          </p:cNvPr>
          <p:cNvSpPr txBox="1">
            <a:spLocks/>
          </p:cNvSpPr>
          <p:nvPr/>
        </p:nvSpPr>
        <p:spPr>
          <a:xfrm>
            <a:off x="2276475" y="3352484"/>
            <a:ext cx="7821114" cy="291496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a:lstStyle>
          <a:p>
            <a:pPr marL="0" indent="0" algn="ctr">
              <a:buNone/>
            </a:pPr>
            <a:r>
              <a:rPr lang="sl-SI" sz="2000" dirty="0"/>
              <a:t>Tako se bo tudi današnji dan prepletel s temi štirimi vidiki zdravja. Vsak vidik zdravja bo na drsnicah obarvan drugače./</a:t>
            </a:r>
            <a:r>
              <a:rPr lang="sl-SI" sz="2000" dirty="0" err="1">
                <a:solidFill>
                  <a:schemeClr val="accent3">
                    <a:lumMod val="50000"/>
                  </a:schemeClr>
                </a:solidFill>
              </a:rPr>
              <a:t>Ennek</a:t>
            </a:r>
            <a:r>
              <a:rPr lang="sl-SI" sz="2000" dirty="0">
                <a:solidFill>
                  <a:schemeClr val="accent3">
                    <a:lumMod val="50000"/>
                  </a:schemeClr>
                </a:solidFill>
              </a:rPr>
              <a:t> </a:t>
            </a:r>
            <a:r>
              <a:rPr lang="sl-SI" sz="2000" dirty="0" err="1">
                <a:solidFill>
                  <a:schemeClr val="accent3">
                    <a:lumMod val="50000"/>
                  </a:schemeClr>
                </a:solidFill>
              </a:rPr>
              <a:t>tükrében</a:t>
            </a:r>
            <a:r>
              <a:rPr lang="sl-SI" sz="2000" dirty="0">
                <a:solidFill>
                  <a:schemeClr val="accent3">
                    <a:lumMod val="50000"/>
                  </a:schemeClr>
                </a:solidFill>
              </a:rPr>
              <a:t> a </a:t>
            </a:r>
            <a:r>
              <a:rPr lang="sl-SI" sz="2000" dirty="0" err="1">
                <a:solidFill>
                  <a:schemeClr val="accent3">
                    <a:lumMod val="50000"/>
                  </a:schemeClr>
                </a:solidFill>
              </a:rPr>
              <a:t>mai</a:t>
            </a:r>
            <a:r>
              <a:rPr lang="sl-SI" sz="2000" dirty="0">
                <a:solidFill>
                  <a:schemeClr val="accent3">
                    <a:lumMod val="50000"/>
                  </a:schemeClr>
                </a:solidFill>
              </a:rPr>
              <a:t> </a:t>
            </a:r>
            <a:r>
              <a:rPr lang="sl-SI" sz="2000" dirty="0" err="1">
                <a:solidFill>
                  <a:schemeClr val="accent3">
                    <a:lumMod val="50000"/>
                  </a:schemeClr>
                </a:solidFill>
              </a:rPr>
              <a:t>tevékenységi</a:t>
            </a:r>
            <a:r>
              <a:rPr lang="sl-SI" sz="2000" dirty="0">
                <a:solidFill>
                  <a:schemeClr val="accent3">
                    <a:lumMod val="50000"/>
                  </a:schemeClr>
                </a:solidFill>
              </a:rPr>
              <a:t> nap is </a:t>
            </a:r>
            <a:r>
              <a:rPr lang="sl-SI" sz="2000" dirty="0" err="1">
                <a:solidFill>
                  <a:schemeClr val="accent3">
                    <a:lumMod val="50000"/>
                  </a:schemeClr>
                </a:solidFill>
              </a:rPr>
              <a:t>az</a:t>
            </a:r>
            <a:r>
              <a:rPr lang="sl-SI" sz="2000" dirty="0">
                <a:solidFill>
                  <a:schemeClr val="accent3">
                    <a:lumMod val="50000"/>
                  </a:schemeClr>
                </a:solidFill>
              </a:rPr>
              <a:t> </a:t>
            </a:r>
            <a:r>
              <a:rPr lang="sl-SI" sz="2000" dirty="0" err="1">
                <a:solidFill>
                  <a:schemeClr val="accent3">
                    <a:lumMod val="50000"/>
                  </a:schemeClr>
                </a:solidFill>
              </a:rPr>
              <a:t>egészség</a:t>
            </a:r>
            <a:r>
              <a:rPr lang="sl-SI" sz="2000" dirty="0">
                <a:solidFill>
                  <a:schemeClr val="accent3">
                    <a:lumMod val="50000"/>
                  </a:schemeClr>
                </a:solidFill>
              </a:rPr>
              <a:t> e </a:t>
            </a:r>
            <a:r>
              <a:rPr lang="sl-SI" sz="2000" dirty="0" err="1">
                <a:solidFill>
                  <a:schemeClr val="accent3">
                    <a:lumMod val="50000"/>
                  </a:schemeClr>
                </a:solidFill>
              </a:rPr>
              <a:t>négy</a:t>
            </a:r>
            <a:r>
              <a:rPr lang="sl-SI" sz="2000" dirty="0">
                <a:solidFill>
                  <a:schemeClr val="accent3">
                    <a:lumMod val="50000"/>
                  </a:schemeClr>
                </a:solidFill>
              </a:rPr>
              <a:t> </a:t>
            </a:r>
            <a:r>
              <a:rPr lang="sl-SI" sz="2000" dirty="0" err="1" smtClean="0">
                <a:solidFill>
                  <a:schemeClr val="accent3">
                    <a:lumMod val="50000"/>
                  </a:schemeClr>
                </a:solidFill>
              </a:rPr>
              <a:t>szempontjával</a:t>
            </a:r>
            <a:r>
              <a:rPr lang="sl-SI" sz="2000" dirty="0" smtClean="0">
                <a:solidFill>
                  <a:schemeClr val="accent3">
                    <a:lumMod val="50000"/>
                  </a:schemeClr>
                </a:solidFill>
              </a:rPr>
              <a:t> </a:t>
            </a:r>
            <a:r>
              <a:rPr lang="sl-SI" sz="2000" dirty="0" err="1">
                <a:solidFill>
                  <a:schemeClr val="accent3">
                    <a:lumMod val="50000"/>
                  </a:schemeClr>
                </a:solidFill>
              </a:rPr>
              <a:t>fonódik</a:t>
            </a:r>
            <a:r>
              <a:rPr lang="sl-SI" sz="2000" dirty="0">
                <a:solidFill>
                  <a:schemeClr val="accent3">
                    <a:lumMod val="50000"/>
                  </a:schemeClr>
                </a:solidFill>
              </a:rPr>
              <a:t> </a:t>
            </a:r>
            <a:r>
              <a:rPr lang="sl-SI" sz="2000" dirty="0" err="1">
                <a:solidFill>
                  <a:schemeClr val="accent3">
                    <a:lumMod val="50000"/>
                  </a:schemeClr>
                </a:solidFill>
              </a:rPr>
              <a:t>össze</a:t>
            </a:r>
            <a:r>
              <a:rPr lang="sl-SI" sz="2000" dirty="0">
                <a:solidFill>
                  <a:schemeClr val="accent3">
                    <a:lumMod val="50000"/>
                  </a:schemeClr>
                </a:solidFill>
              </a:rPr>
              <a:t>. </a:t>
            </a:r>
            <a:r>
              <a:rPr lang="sl-SI" sz="2000" dirty="0" err="1">
                <a:solidFill>
                  <a:schemeClr val="accent3">
                    <a:lumMod val="50000"/>
                  </a:schemeClr>
                </a:solidFill>
              </a:rPr>
              <a:t>Az</a:t>
            </a:r>
            <a:r>
              <a:rPr lang="sl-SI" sz="2000" dirty="0">
                <a:solidFill>
                  <a:schemeClr val="accent3">
                    <a:lumMod val="50000"/>
                  </a:schemeClr>
                </a:solidFill>
              </a:rPr>
              <a:t> </a:t>
            </a:r>
            <a:r>
              <a:rPr lang="sl-SI" sz="2000" dirty="0" err="1">
                <a:solidFill>
                  <a:schemeClr val="accent3">
                    <a:lumMod val="50000"/>
                  </a:schemeClr>
                </a:solidFill>
              </a:rPr>
              <a:t>egészség</a:t>
            </a:r>
            <a:r>
              <a:rPr lang="sl-SI" sz="2000" dirty="0">
                <a:solidFill>
                  <a:schemeClr val="accent3">
                    <a:lumMod val="50000"/>
                  </a:schemeClr>
                </a:solidFill>
              </a:rPr>
              <a:t> </a:t>
            </a:r>
            <a:r>
              <a:rPr lang="sl-SI" sz="2000" dirty="0" err="1">
                <a:solidFill>
                  <a:schemeClr val="accent3">
                    <a:lumMod val="50000"/>
                  </a:schemeClr>
                </a:solidFill>
              </a:rPr>
              <a:t>minden</a:t>
            </a:r>
            <a:r>
              <a:rPr lang="sl-SI" sz="2000" dirty="0">
                <a:solidFill>
                  <a:schemeClr val="accent3">
                    <a:lumMod val="50000"/>
                  </a:schemeClr>
                </a:solidFill>
              </a:rPr>
              <a:t> </a:t>
            </a:r>
            <a:r>
              <a:rPr lang="sl-SI" sz="2000" dirty="0" err="1">
                <a:solidFill>
                  <a:schemeClr val="accent3">
                    <a:lumMod val="50000"/>
                  </a:schemeClr>
                </a:solidFill>
              </a:rPr>
              <a:t>szempontját</a:t>
            </a:r>
            <a:r>
              <a:rPr lang="sl-SI" sz="2000" dirty="0">
                <a:solidFill>
                  <a:schemeClr val="accent3">
                    <a:lumMod val="50000"/>
                  </a:schemeClr>
                </a:solidFill>
              </a:rPr>
              <a:t> </a:t>
            </a:r>
            <a:r>
              <a:rPr lang="sl-SI" sz="2000" dirty="0" err="1">
                <a:solidFill>
                  <a:schemeClr val="accent3">
                    <a:lumMod val="50000"/>
                  </a:schemeClr>
                </a:solidFill>
              </a:rPr>
              <a:t>eltérő</a:t>
            </a:r>
            <a:r>
              <a:rPr lang="sl-SI" sz="2000" dirty="0">
                <a:solidFill>
                  <a:schemeClr val="accent3">
                    <a:lumMod val="50000"/>
                  </a:schemeClr>
                </a:solidFill>
              </a:rPr>
              <a:t> </a:t>
            </a:r>
            <a:r>
              <a:rPr lang="sl-SI" sz="2000" dirty="0" err="1">
                <a:solidFill>
                  <a:schemeClr val="accent3">
                    <a:lumMod val="50000"/>
                  </a:schemeClr>
                </a:solidFill>
              </a:rPr>
              <a:t>színnel</a:t>
            </a:r>
            <a:r>
              <a:rPr lang="sl-SI" sz="2000" dirty="0">
                <a:solidFill>
                  <a:schemeClr val="accent3">
                    <a:lumMod val="50000"/>
                  </a:schemeClr>
                </a:solidFill>
              </a:rPr>
              <a:t> </a:t>
            </a:r>
            <a:r>
              <a:rPr lang="sl-SI" sz="2000" dirty="0" err="1">
                <a:solidFill>
                  <a:schemeClr val="accent3">
                    <a:lumMod val="50000"/>
                  </a:schemeClr>
                </a:solidFill>
              </a:rPr>
              <a:t>ábrázoltuk</a:t>
            </a:r>
            <a:r>
              <a:rPr lang="sl-SI" sz="2000" dirty="0">
                <a:solidFill>
                  <a:schemeClr val="accent3">
                    <a:lumMod val="50000"/>
                  </a:schemeClr>
                </a:solidFill>
              </a:rPr>
              <a:t> a </a:t>
            </a:r>
            <a:r>
              <a:rPr lang="sl-SI" sz="2000" dirty="0" err="1">
                <a:solidFill>
                  <a:schemeClr val="accent3">
                    <a:lumMod val="50000"/>
                  </a:schemeClr>
                </a:solidFill>
              </a:rPr>
              <a:t>prezentációban</a:t>
            </a:r>
            <a:r>
              <a:rPr lang="sl-SI" sz="2000" dirty="0">
                <a:solidFill>
                  <a:schemeClr val="accent3">
                    <a:lumMod val="50000"/>
                  </a:schemeClr>
                </a:solidFill>
              </a:rPr>
              <a:t>. </a:t>
            </a:r>
          </a:p>
          <a:p>
            <a:pPr marL="0" indent="0" algn="ctr">
              <a:buFont typeface="Arial" pitchFamily="34" charset="0"/>
              <a:buNone/>
            </a:pPr>
            <a:r>
              <a:rPr lang="sl-SI" sz="2000" dirty="0"/>
              <a:t>Svetujem ti, da izvajaš dejavnosti po vrsti. </a:t>
            </a:r>
          </a:p>
          <a:p>
            <a:pPr marL="0" indent="0" algn="ctr">
              <a:buNone/>
            </a:pPr>
            <a:r>
              <a:rPr lang="sl-SI" sz="2000" dirty="0"/>
              <a:t>Zagotovo bo tvoje počutje (in s tem zdravje) ob koncu tega dneva fantastično./</a:t>
            </a:r>
            <a:r>
              <a:rPr lang="sl-SI" sz="2000" dirty="0" err="1">
                <a:solidFill>
                  <a:schemeClr val="accent3">
                    <a:lumMod val="50000"/>
                  </a:schemeClr>
                </a:solidFill>
              </a:rPr>
              <a:t>Azt</a:t>
            </a:r>
            <a:r>
              <a:rPr lang="sl-SI" sz="2000" dirty="0">
                <a:solidFill>
                  <a:schemeClr val="accent3">
                    <a:lumMod val="50000"/>
                  </a:schemeClr>
                </a:solidFill>
              </a:rPr>
              <a:t> </a:t>
            </a:r>
            <a:r>
              <a:rPr lang="sl-SI" sz="2000" dirty="0" err="1">
                <a:solidFill>
                  <a:schemeClr val="accent3">
                    <a:lumMod val="50000"/>
                  </a:schemeClr>
                </a:solidFill>
              </a:rPr>
              <a:t>javaslom</a:t>
            </a:r>
            <a:r>
              <a:rPr lang="sl-SI" sz="2000" dirty="0">
                <a:solidFill>
                  <a:schemeClr val="accent3">
                    <a:lumMod val="50000"/>
                  </a:schemeClr>
                </a:solidFill>
              </a:rPr>
              <a:t>, </a:t>
            </a:r>
            <a:r>
              <a:rPr lang="sl-SI" sz="2000" dirty="0" err="1">
                <a:solidFill>
                  <a:schemeClr val="accent3">
                    <a:lumMod val="50000"/>
                  </a:schemeClr>
                </a:solidFill>
              </a:rPr>
              <a:t>hogy</a:t>
            </a:r>
            <a:r>
              <a:rPr lang="sl-SI" sz="2000" dirty="0">
                <a:solidFill>
                  <a:schemeClr val="accent3">
                    <a:lumMod val="50000"/>
                  </a:schemeClr>
                </a:solidFill>
              </a:rPr>
              <a:t> </a:t>
            </a:r>
            <a:r>
              <a:rPr lang="sl-SI" sz="2000" dirty="0" err="1">
                <a:solidFill>
                  <a:schemeClr val="accent3">
                    <a:lumMod val="50000"/>
                  </a:schemeClr>
                </a:solidFill>
              </a:rPr>
              <a:t>végezd</a:t>
            </a:r>
            <a:r>
              <a:rPr lang="sl-SI" sz="2000" dirty="0">
                <a:solidFill>
                  <a:schemeClr val="accent3">
                    <a:lumMod val="50000"/>
                  </a:schemeClr>
                </a:solidFill>
              </a:rPr>
              <a:t> </a:t>
            </a:r>
            <a:r>
              <a:rPr lang="sl-SI" sz="2000" dirty="0" err="1">
                <a:solidFill>
                  <a:schemeClr val="accent3">
                    <a:lumMod val="50000"/>
                  </a:schemeClr>
                </a:solidFill>
              </a:rPr>
              <a:t>el</a:t>
            </a:r>
            <a:r>
              <a:rPr lang="sl-SI" sz="2000" dirty="0">
                <a:solidFill>
                  <a:schemeClr val="accent3">
                    <a:lumMod val="50000"/>
                  </a:schemeClr>
                </a:solidFill>
              </a:rPr>
              <a:t> a </a:t>
            </a:r>
            <a:r>
              <a:rPr lang="sl-SI" sz="2000" dirty="0" err="1">
                <a:solidFill>
                  <a:schemeClr val="accent3">
                    <a:lumMod val="50000"/>
                  </a:schemeClr>
                </a:solidFill>
              </a:rPr>
              <a:t>tevékenységeket</a:t>
            </a:r>
            <a:r>
              <a:rPr lang="sl-SI" sz="2000" dirty="0">
                <a:solidFill>
                  <a:schemeClr val="accent3">
                    <a:lumMod val="50000"/>
                  </a:schemeClr>
                </a:solidFill>
              </a:rPr>
              <a:t> </a:t>
            </a:r>
            <a:r>
              <a:rPr lang="sl-SI" sz="2000" dirty="0" err="1">
                <a:solidFill>
                  <a:schemeClr val="accent3">
                    <a:lumMod val="50000"/>
                  </a:schemeClr>
                </a:solidFill>
              </a:rPr>
              <a:t>sorjában</a:t>
            </a:r>
            <a:r>
              <a:rPr lang="sl-SI" sz="2000" dirty="0">
                <a:solidFill>
                  <a:schemeClr val="accent3">
                    <a:lumMod val="50000"/>
                  </a:schemeClr>
                </a:solidFill>
              </a:rPr>
              <a:t> </a:t>
            </a:r>
            <a:r>
              <a:rPr lang="sl-SI" sz="2000" dirty="0" err="1">
                <a:solidFill>
                  <a:schemeClr val="accent3">
                    <a:lumMod val="50000"/>
                  </a:schemeClr>
                </a:solidFill>
              </a:rPr>
              <a:t>egymás</a:t>
            </a:r>
            <a:r>
              <a:rPr lang="sl-SI" sz="2000" dirty="0">
                <a:solidFill>
                  <a:schemeClr val="accent3">
                    <a:lumMod val="50000"/>
                  </a:schemeClr>
                </a:solidFill>
              </a:rPr>
              <a:t> </a:t>
            </a:r>
            <a:r>
              <a:rPr lang="sl-SI" sz="2000" dirty="0" err="1">
                <a:solidFill>
                  <a:schemeClr val="accent3">
                    <a:lumMod val="50000"/>
                  </a:schemeClr>
                </a:solidFill>
              </a:rPr>
              <a:t>után</a:t>
            </a:r>
            <a:r>
              <a:rPr lang="sl-SI" sz="2000" dirty="0">
                <a:solidFill>
                  <a:schemeClr val="accent3">
                    <a:lumMod val="50000"/>
                  </a:schemeClr>
                </a:solidFill>
              </a:rPr>
              <a:t>. </a:t>
            </a:r>
            <a:r>
              <a:rPr lang="sl-SI" sz="2000" dirty="0" err="1">
                <a:solidFill>
                  <a:schemeClr val="accent3">
                    <a:lumMod val="50000"/>
                  </a:schemeClr>
                </a:solidFill>
              </a:rPr>
              <a:t>Természetesen</a:t>
            </a:r>
            <a:r>
              <a:rPr lang="sl-SI" sz="2000" dirty="0">
                <a:solidFill>
                  <a:schemeClr val="accent3">
                    <a:lumMod val="50000"/>
                  </a:schemeClr>
                </a:solidFill>
              </a:rPr>
              <a:t> a </a:t>
            </a:r>
            <a:r>
              <a:rPr lang="sl-SI" sz="2000" dirty="0" err="1">
                <a:solidFill>
                  <a:schemeClr val="accent3">
                    <a:lumMod val="50000"/>
                  </a:schemeClr>
                </a:solidFill>
              </a:rPr>
              <a:t>közérzeted</a:t>
            </a:r>
            <a:r>
              <a:rPr lang="sl-SI" sz="2000" dirty="0">
                <a:solidFill>
                  <a:schemeClr val="accent3">
                    <a:lumMod val="50000"/>
                  </a:schemeClr>
                </a:solidFill>
              </a:rPr>
              <a:t> (és </a:t>
            </a:r>
            <a:r>
              <a:rPr lang="sl-SI" sz="2000" dirty="0" err="1">
                <a:solidFill>
                  <a:schemeClr val="accent3">
                    <a:lumMod val="50000"/>
                  </a:schemeClr>
                </a:solidFill>
              </a:rPr>
              <a:t>így</a:t>
            </a:r>
            <a:r>
              <a:rPr lang="sl-SI" sz="2000" dirty="0">
                <a:solidFill>
                  <a:schemeClr val="accent3">
                    <a:lumMod val="50000"/>
                  </a:schemeClr>
                </a:solidFill>
              </a:rPr>
              <a:t> </a:t>
            </a:r>
            <a:r>
              <a:rPr lang="sl-SI" sz="2000" dirty="0" err="1">
                <a:solidFill>
                  <a:schemeClr val="accent3">
                    <a:lumMod val="50000"/>
                  </a:schemeClr>
                </a:solidFill>
              </a:rPr>
              <a:t>az</a:t>
            </a:r>
            <a:r>
              <a:rPr lang="sl-SI" sz="2000" dirty="0">
                <a:solidFill>
                  <a:schemeClr val="accent3">
                    <a:lumMod val="50000"/>
                  </a:schemeClr>
                </a:solidFill>
              </a:rPr>
              <a:t> </a:t>
            </a:r>
            <a:r>
              <a:rPr lang="sl-SI" sz="2000" dirty="0" err="1">
                <a:solidFill>
                  <a:schemeClr val="accent3">
                    <a:lumMod val="50000"/>
                  </a:schemeClr>
                </a:solidFill>
              </a:rPr>
              <a:t>egészséged</a:t>
            </a:r>
            <a:r>
              <a:rPr lang="sl-SI" sz="2000" dirty="0">
                <a:solidFill>
                  <a:schemeClr val="accent3">
                    <a:lumMod val="50000"/>
                  </a:schemeClr>
                </a:solidFill>
              </a:rPr>
              <a:t>) a nap </a:t>
            </a:r>
            <a:r>
              <a:rPr lang="sl-SI" sz="2000" dirty="0" err="1">
                <a:solidFill>
                  <a:schemeClr val="accent3">
                    <a:lumMod val="50000"/>
                  </a:schemeClr>
                </a:solidFill>
              </a:rPr>
              <a:t>végén</a:t>
            </a:r>
            <a:r>
              <a:rPr lang="sl-SI" sz="2000" dirty="0">
                <a:solidFill>
                  <a:schemeClr val="accent3">
                    <a:lumMod val="50000"/>
                  </a:schemeClr>
                </a:solidFill>
              </a:rPr>
              <a:t> </a:t>
            </a:r>
            <a:r>
              <a:rPr lang="sl-SI" sz="2000" dirty="0" err="1">
                <a:solidFill>
                  <a:schemeClr val="accent3">
                    <a:lumMod val="50000"/>
                  </a:schemeClr>
                </a:solidFill>
              </a:rPr>
              <a:t>fantasztikus</a:t>
            </a:r>
            <a:r>
              <a:rPr lang="sl-SI" sz="2000" dirty="0">
                <a:solidFill>
                  <a:schemeClr val="accent3">
                    <a:lumMod val="50000"/>
                  </a:schemeClr>
                </a:solidFill>
              </a:rPr>
              <a:t> </a:t>
            </a:r>
            <a:r>
              <a:rPr lang="sl-SI" sz="2000" dirty="0" err="1" smtClean="0">
                <a:solidFill>
                  <a:schemeClr val="accent3">
                    <a:lumMod val="50000"/>
                  </a:schemeClr>
                </a:solidFill>
              </a:rPr>
              <a:t>fog</a:t>
            </a:r>
            <a:r>
              <a:rPr lang="sl-SI" sz="2000" dirty="0" smtClean="0">
                <a:solidFill>
                  <a:schemeClr val="accent3">
                    <a:lumMod val="50000"/>
                  </a:schemeClr>
                </a:solidFill>
              </a:rPr>
              <a:t> </a:t>
            </a:r>
            <a:r>
              <a:rPr lang="sl-SI" sz="2000" dirty="0" err="1" smtClean="0">
                <a:solidFill>
                  <a:schemeClr val="accent3">
                    <a:lumMod val="50000"/>
                  </a:schemeClr>
                </a:solidFill>
              </a:rPr>
              <a:t>lenni</a:t>
            </a:r>
            <a:r>
              <a:rPr lang="sl-SI" sz="2000" dirty="0" smtClean="0">
                <a:solidFill>
                  <a:schemeClr val="accent3">
                    <a:lumMod val="50000"/>
                  </a:schemeClr>
                </a:solidFill>
              </a:rPr>
              <a:t>.</a:t>
            </a:r>
            <a:endParaRPr lang="sl-SI" sz="2000" dirty="0">
              <a:solidFill>
                <a:schemeClr val="accent3">
                  <a:lumMod val="50000"/>
                </a:schemeClr>
              </a:solidFill>
            </a:endParaRPr>
          </a:p>
        </p:txBody>
      </p:sp>
    </p:spTree>
    <p:extLst>
      <p:ext uri="{BB962C8B-B14F-4D97-AF65-F5344CB8AC3E}">
        <p14:creationId xmlns:p14="http://schemas.microsoft.com/office/powerpoint/2010/main" val="284392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C40A-38B3-4795-9BA7-5B2BBE4A5211}"/>
              </a:ext>
            </a:extLst>
          </p:cNvPr>
          <p:cNvSpPr>
            <a:spLocks noGrp="1"/>
          </p:cNvSpPr>
          <p:nvPr>
            <p:ph type="title"/>
          </p:nvPr>
        </p:nvSpPr>
        <p:spPr/>
        <p:txBody>
          <a:bodyPr/>
          <a:lstStyle/>
          <a:p>
            <a:r>
              <a:rPr lang="sl-SI" dirty="0"/>
              <a:t>Pred začetkom pa še to</a:t>
            </a:r>
            <a:r>
              <a:rPr lang="sl-SI" dirty="0" smtClean="0"/>
              <a:t>:/A </a:t>
            </a:r>
            <a:r>
              <a:rPr lang="sl-SI" dirty="0" err="1" smtClean="0"/>
              <a:t>kezdet</a:t>
            </a:r>
            <a:r>
              <a:rPr lang="sl-SI" dirty="0" smtClean="0"/>
              <a:t> </a:t>
            </a:r>
            <a:r>
              <a:rPr lang="sl-SI" dirty="0" err="1" smtClean="0"/>
              <a:t>előtt</a:t>
            </a:r>
            <a:r>
              <a:rPr lang="sl-SI" dirty="0" smtClean="0"/>
              <a:t>:</a:t>
            </a:r>
            <a:endParaRPr lang="sl-SI" dirty="0"/>
          </a:p>
        </p:txBody>
      </p:sp>
      <p:sp>
        <p:nvSpPr>
          <p:cNvPr id="3" name="Content Placeholder 2">
            <a:extLst>
              <a:ext uri="{FF2B5EF4-FFF2-40B4-BE49-F238E27FC236}">
                <a16:creationId xmlns:a16="http://schemas.microsoft.com/office/drawing/2014/main" id="{ED8C3B2E-6F3F-4EA1-8CE5-6183C4528912}"/>
              </a:ext>
            </a:extLst>
          </p:cNvPr>
          <p:cNvSpPr>
            <a:spLocks noGrp="1"/>
          </p:cNvSpPr>
          <p:nvPr>
            <p:ph idx="1"/>
          </p:nvPr>
        </p:nvSpPr>
        <p:spPr>
          <a:xfrm>
            <a:off x="659220" y="1858806"/>
            <a:ext cx="10823944" cy="2289124"/>
          </a:xfrm>
        </p:spPr>
        <p:txBody>
          <a:bodyPr>
            <a:normAutofit lnSpcReduction="10000"/>
          </a:bodyPr>
          <a:lstStyle/>
          <a:p>
            <a:pPr marL="0" indent="0">
              <a:buNone/>
            </a:pPr>
            <a:r>
              <a:rPr lang="sl-SI" dirty="0"/>
              <a:t>Karkoli boš </a:t>
            </a:r>
            <a:r>
              <a:rPr lang="sl-SI" dirty="0" smtClean="0"/>
              <a:t>ustvaril/ustvarila</a:t>
            </a:r>
            <a:r>
              <a:rPr lang="sl-SI" dirty="0"/>
              <a:t>, posnetke izvajanja vaj, smešne trenutke, lepe misli, izvedbo </a:t>
            </a:r>
            <a:r>
              <a:rPr lang="sl-SI" dirty="0" smtClean="0"/>
              <a:t>izziva </a:t>
            </a:r>
            <a:r>
              <a:rPr lang="sl-SI" dirty="0"/>
              <a:t>... </a:t>
            </a:r>
            <a:r>
              <a:rPr lang="sl-SI" dirty="0">
                <a:solidFill>
                  <a:srgbClr val="7030A0"/>
                </a:solidFill>
              </a:rPr>
              <a:t>zabeleži s fotoaparatom</a:t>
            </a:r>
            <a:r>
              <a:rPr lang="sl-SI" dirty="0"/>
              <a:t> </a:t>
            </a:r>
            <a:r>
              <a:rPr lang="sl-SI" dirty="0">
                <a:solidFill>
                  <a:srgbClr val="7030A0"/>
                </a:solidFill>
              </a:rPr>
              <a:t>in jih pošlji </a:t>
            </a:r>
            <a:r>
              <a:rPr lang="sl-SI" dirty="0"/>
              <a:t>razredniku/</a:t>
            </a:r>
            <a:r>
              <a:rPr lang="sl-SI" dirty="0" smtClean="0"/>
              <a:t>razredničarki</a:t>
            </a:r>
            <a:r>
              <a:rPr lang="sl-SI" dirty="0"/>
              <a:t>. Tako bomo tudi s tvojim prispevkom ovekovečili ta nenavaden čas./</a:t>
            </a:r>
            <a:r>
              <a:rPr lang="sl-SI" dirty="0" err="1">
                <a:solidFill>
                  <a:schemeClr val="accent3">
                    <a:lumMod val="50000"/>
                  </a:schemeClr>
                </a:solidFill>
              </a:rPr>
              <a:t>Bármit</a:t>
            </a:r>
            <a:r>
              <a:rPr lang="sl-SI" dirty="0">
                <a:solidFill>
                  <a:schemeClr val="accent3">
                    <a:lumMod val="50000"/>
                  </a:schemeClr>
                </a:solidFill>
              </a:rPr>
              <a:t> is </a:t>
            </a:r>
            <a:r>
              <a:rPr lang="sl-SI" dirty="0" err="1">
                <a:solidFill>
                  <a:schemeClr val="accent3">
                    <a:lumMod val="50000"/>
                  </a:schemeClr>
                </a:solidFill>
              </a:rPr>
              <a:t>fogsz</a:t>
            </a:r>
            <a:r>
              <a:rPr lang="sl-SI" dirty="0">
                <a:solidFill>
                  <a:schemeClr val="accent3">
                    <a:lumMod val="50000"/>
                  </a:schemeClr>
                </a:solidFill>
              </a:rPr>
              <a:t> </a:t>
            </a:r>
            <a:r>
              <a:rPr lang="sl-SI" dirty="0" err="1">
                <a:solidFill>
                  <a:schemeClr val="accent3">
                    <a:lumMod val="50000"/>
                  </a:schemeClr>
                </a:solidFill>
              </a:rPr>
              <a:t>készíteni</a:t>
            </a:r>
            <a:r>
              <a:rPr lang="sl-SI" dirty="0">
                <a:solidFill>
                  <a:schemeClr val="accent3">
                    <a:lumMod val="50000"/>
                  </a:schemeClr>
                </a:solidFill>
              </a:rPr>
              <a:t>, </a:t>
            </a:r>
            <a:r>
              <a:rPr lang="sl-SI" dirty="0" err="1">
                <a:solidFill>
                  <a:schemeClr val="accent3">
                    <a:lumMod val="50000"/>
                  </a:schemeClr>
                </a:solidFill>
              </a:rPr>
              <a:t>felvételeket</a:t>
            </a:r>
            <a:r>
              <a:rPr lang="sl-SI" dirty="0">
                <a:solidFill>
                  <a:schemeClr val="accent3">
                    <a:lumMod val="50000"/>
                  </a:schemeClr>
                </a:solidFill>
              </a:rPr>
              <a:t> a </a:t>
            </a:r>
            <a:r>
              <a:rPr lang="sl-SI" dirty="0" err="1">
                <a:solidFill>
                  <a:schemeClr val="accent3">
                    <a:lumMod val="50000"/>
                  </a:schemeClr>
                </a:solidFill>
              </a:rPr>
              <a:t>gyakorlatokról</a:t>
            </a:r>
            <a:r>
              <a:rPr lang="sl-SI" dirty="0">
                <a:solidFill>
                  <a:schemeClr val="accent3">
                    <a:lumMod val="50000"/>
                  </a:schemeClr>
                </a:solidFill>
              </a:rPr>
              <a:t>, </a:t>
            </a:r>
            <a:r>
              <a:rPr lang="sl-SI" dirty="0" err="1">
                <a:solidFill>
                  <a:schemeClr val="accent3">
                    <a:lumMod val="50000"/>
                  </a:schemeClr>
                </a:solidFill>
              </a:rPr>
              <a:t>vicces</a:t>
            </a:r>
            <a:r>
              <a:rPr lang="sl-SI" dirty="0">
                <a:solidFill>
                  <a:schemeClr val="accent3">
                    <a:lumMod val="50000"/>
                  </a:schemeClr>
                </a:solidFill>
              </a:rPr>
              <a:t> </a:t>
            </a:r>
            <a:r>
              <a:rPr lang="sl-SI" dirty="0" err="1">
                <a:solidFill>
                  <a:schemeClr val="accent3">
                    <a:lumMod val="50000"/>
                  </a:schemeClr>
                </a:solidFill>
              </a:rPr>
              <a:t>pillanatokat</a:t>
            </a:r>
            <a:r>
              <a:rPr lang="sl-SI" dirty="0">
                <a:solidFill>
                  <a:schemeClr val="accent3">
                    <a:lumMod val="50000"/>
                  </a:schemeClr>
                </a:solidFill>
              </a:rPr>
              <a:t>, </a:t>
            </a:r>
            <a:r>
              <a:rPr lang="sl-SI" dirty="0" err="1">
                <a:solidFill>
                  <a:schemeClr val="accent3">
                    <a:lumMod val="50000"/>
                  </a:schemeClr>
                </a:solidFill>
              </a:rPr>
              <a:t>kedves</a:t>
            </a:r>
            <a:r>
              <a:rPr lang="sl-SI" dirty="0">
                <a:solidFill>
                  <a:schemeClr val="accent3">
                    <a:lumMod val="50000"/>
                  </a:schemeClr>
                </a:solidFill>
              </a:rPr>
              <a:t> </a:t>
            </a:r>
            <a:r>
              <a:rPr lang="sl-SI" dirty="0" err="1">
                <a:solidFill>
                  <a:schemeClr val="accent3">
                    <a:lumMod val="50000"/>
                  </a:schemeClr>
                </a:solidFill>
              </a:rPr>
              <a:t>gondolatokat</a:t>
            </a:r>
            <a:r>
              <a:rPr lang="sl-SI" dirty="0">
                <a:solidFill>
                  <a:schemeClr val="accent3">
                    <a:lumMod val="50000"/>
                  </a:schemeClr>
                </a:solidFill>
              </a:rPr>
              <a:t>, a </a:t>
            </a:r>
            <a:r>
              <a:rPr lang="sl-SI" dirty="0" err="1">
                <a:solidFill>
                  <a:schemeClr val="accent3">
                    <a:lumMod val="50000"/>
                  </a:schemeClr>
                </a:solidFill>
              </a:rPr>
              <a:t>kihívás</a:t>
            </a:r>
            <a:r>
              <a:rPr lang="sl-SI" dirty="0">
                <a:solidFill>
                  <a:schemeClr val="accent3">
                    <a:lumMod val="50000"/>
                  </a:schemeClr>
                </a:solidFill>
              </a:rPr>
              <a:t> </a:t>
            </a:r>
            <a:r>
              <a:rPr lang="sl-SI" dirty="0" err="1">
                <a:solidFill>
                  <a:schemeClr val="accent3">
                    <a:lumMod val="50000"/>
                  </a:schemeClr>
                </a:solidFill>
              </a:rPr>
              <a:t>megvalósítását</a:t>
            </a:r>
            <a:r>
              <a:rPr lang="sl-SI" dirty="0">
                <a:solidFill>
                  <a:schemeClr val="accent3">
                    <a:lumMod val="50000"/>
                  </a:schemeClr>
                </a:solidFill>
              </a:rPr>
              <a:t> ... </a:t>
            </a:r>
            <a:r>
              <a:rPr lang="sl-SI" dirty="0" err="1">
                <a:solidFill>
                  <a:schemeClr val="accent3">
                    <a:lumMod val="50000"/>
                  </a:schemeClr>
                </a:solidFill>
              </a:rPr>
              <a:t>rögzítsd</a:t>
            </a:r>
            <a:r>
              <a:rPr lang="sl-SI" dirty="0">
                <a:solidFill>
                  <a:schemeClr val="accent3">
                    <a:lumMod val="50000"/>
                  </a:schemeClr>
                </a:solidFill>
              </a:rPr>
              <a:t> </a:t>
            </a:r>
            <a:r>
              <a:rPr lang="sl-SI" dirty="0" err="1">
                <a:solidFill>
                  <a:schemeClr val="accent3">
                    <a:lumMod val="50000"/>
                  </a:schemeClr>
                </a:solidFill>
              </a:rPr>
              <a:t>kamerával</a:t>
            </a:r>
            <a:r>
              <a:rPr lang="sl-SI" dirty="0">
                <a:solidFill>
                  <a:schemeClr val="accent3">
                    <a:lumMod val="50000"/>
                  </a:schemeClr>
                </a:solidFill>
              </a:rPr>
              <a:t>/</a:t>
            </a:r>
            <a:r>
              <a:rPr lang="sl-SI" dirty="0" err="1">
                <a:solidFill>
                  <a:schemeClr val="accent3">
                    <a:lumMod val="50000"/>
                  </a:schemeClr>
                </a:solidFill>
              </a:rPr>
              <a:t>fényképezőgéppel</a:t>
            </a:r>
            <a:r>
              <a:rPr lang="sl-SI" dirty="0">
                <a:solidFill>
                  <a:schemeClr val="accent3">
                    <a:lumMod val="50000"/>
                  </a:schemeClr>
                </a:solidFill>
              </a:rPr>
              <a:t> és </a:t>
            </a:r>
            <a:r>
              <a:rPr lang="sl-SI" dirty="0" err="1">
                <a:solidFill>
                  <a:schemeClr val="accent3">
                    <a:lumMod val="50000"/>
                  </a:schemeClr>
                </a:solidFill>
              </a:rPr>
              <a:t>küld</a:t>
            </a:r>
            <a:r>
              <a:rPr lang="sl-SI" dirty="0">
                <a:solidFill>
                  <a:schemeClr val="accent3">
                    <a:lumMod val="50000"/>
                  </a:schemeClr>
                </a:solidFill>
              </a:rPr>
              <a:t> </a:t>
            </a:r>
            <a:r>
              <a:rPr lang="sl-SI" dirty="0" err="1">
                <a:solidFill>
                  <a:schemeClr val="accent3">
                    <a:lumMod val="50000"/>
                  </a:schemeClr>
                </a:solidFill>
              </a:rPr>
              <a:t>el</a:t>
            </a:r>
            <a:r>
              <a:rPr lang="sl-SI" dirty="0">
                <a:solidFill>
                  <a:schemeClr val="accent3">
                    <a:lumMod val="50000"/>
                  </a:schemeClr>
                </a:solidFill>
              </a:rPr>
              <a:t> </a:t>
            </a:r>
            <a:r>
              <a:rPr lang="sl-SI" dirty="0" err="1">
                <a:solidFill>
                  <a:schemeClr val="accent3">
                    <a:lumMod val="50000"/>
                  </a:schemeClr>
                </a:solidFill>
              </a:rPr>
              <a:t>az</a:t>
            </a:r>
            <a:r>
              <a:rPr lang="sl-SI" dirty="0">
                <a:solidFill>
                  <a:schemeClr val="accent3">
                    <a:lumMod val="50000"/>
                  </a:schemeClr>
                </a:solidFill>
              </a:rPr>
              <a:t> </a:t>
            </a:r>
            <a:r>
              <a:rPr lang="sl-SI" dirty="0" err="1">
                <a:solidFill>
                  <a:schemeClr val="accent3">
                    <a:lumMod val="50000"/>
                  </a:schemeClr>
                </a:solidFill>
              </a:rPr>
              <a:t>osztályfőnöködnek</a:t>
            </a:r>
            <a:r>
              <a:rPr lang="sl-SI" dirty="0">
                <a:solidFill>
                  <a:schemeClr val="accent3">
                    <a:lumMod val="50000"/>
                  </a:schemeClr>
                </a:solidFill>
              </a:rPr>
              <a:t>. </a:t>
            </a:r>
            <a:r>
              <a:rPr lang="sl-SI" dirty="0" err="1">
                <a:solidFill>
                  <a:schemeClr val="accent3">
                    <a:lumMod val="50000"/>
                  </a:schemeClr>
                </a:solidFill>
              </a:rPr>
              <a:t>Ily</a:t>
            </a:r>
            <a:r>
              <a:rPr lang="sl-SI" dirty="0">
                <a:solidFill>
                  <a:schemeClr val="accent3">
                    <a:lumMod val="50000"/>
                  </a:schemeClr>
                </a:solidFill>
              </a:rPr>
              <a:t> </a:t>
            </a:r>
            <a:r>
              <a:rPr lang="sl-SI" dirty="0" err="1">
                <a:solidFill>
                  <a:schemeClr val="accent3">
                    <a:lumMod val="50000"/>
                  </a:schemeClr>
                </a:solidFill>
              </a:rPr>
              <a:t>módon</a:t>
            </a:r>
            <a:r>
              <a:rPr lang="sl-SI" dirty="0">
                <a:solidFill>
                  <a:schemeClr val="accent3">
                    <a:lumMod val="50000"/>
                  </a:schemeClr>
                </a:solidFill>
              </a:rPr>
              <a:t> a te </a:t>
            </a:r>
            <a:r>
              <a:rPr lang="sl-SI" dirty="0" err="1">
                <a:solidFill>
                  <a:schemeClr val="accent3">
                    <a:lumMod val="50000"/>
                  </a:schemeClr>
                </a:solidFill>
              </a:rPr>
              <a:t>hozzájárulásoddal</a:t>
            </a:r>
            <a:r>
              <a:rPr lang="sl-SI" dirty="0">
                <a:solidFill>
                  <a:schemeClr val="accent3">
                    <a:lumMod val="50000"/>
                  </a:schemeClr>
                </a:solidFill>
              </a:rPr>
              <a:t> is </a:t>
            </a:r>
            <a:r>
              <a:rPr lang="sl-SI" dirty="0" err="1">
                <a:solidFill>
                  <a:schemeClr val="accent3">
                    <a:lumMod val="50000"/>
                  </a:schemeClr>
                </a:solidFill>
              </a:rPr>
              <a:t>leltározzuk</a:t>
            </a:r>
            <a:r>
              <a:rPr lang="sl-SI" dirty="0">
                <a:solidFill>
                  <a:schemeClr val="accent3">
                    <a:lumMod val="50000"/>
                  </a:schemeClr>
                </a:solidFill>
              </a:rPr>
              <a:t> </a:t>
            </a:r>
            <a:r>
              <a:rPr lang="sl-SI" dirty="0" err="1">
                <a:solidFill>
                  <a:schemeClr val="accent3">
                    <a:lumMod val="50000"/>
                  </a:schemeClr>
                </a:solidFill>
              </a:rPr>
              <a:t>ezt</a:t>
            </a:r>
            <a:r>
              <a:rPr lang="sl-SI" dirty="0">
                <a:solidFill>
                  <a:schemeClr val="accent3">
                    <a:lumMod val="50000"/>
                  </a:schemeClr>
                </a:solidFill>
              </a:rPr>
              <a:t> a </a:t>
            </a:r>
            <a:r>
              <a:rPr lang="sl-SI" dirty="0" err="1">
                <a:solidFill>
                  <a:schemeClr val="accent3">
                    <a:lumMod val="50000"/>
                  </a:schemeClr>
                </a:solidFill>
              </a:rPr>
              <a:t>furcsa</a:t>
            </a:r>
            <a:r>
              <a:rPr lang="sl-SI" dirty="0">
                <a:solidFill>
                  <a:schemeClr val="accent3">
                    <a:lumMod val="50000"/>
                  </a:schemeClr>
                </a:solidFill>
              </a:rPr>
              <a:t> </a:t>
            </a:r>
            <a:r>
              <a:rPr lang="sl-SI" dirty="0" err="1">
                <a:solidFill>
                  <a:schemeClr val="accent3">
                    <a:lumMod val="50000"/>
                  </a:schemeClr>
                </a:solidFill>
              </a:rPr>
              <a:t>időt</a:t>
            </a:r>
            <a:r>
              <a:rPr lang="sl-SI" dirty="0">
                <a:solidFill>
                  <a:schemeClr val="accent3">
                    <a:lumMod val="50000"/>
                  </a:schemeClr>
                </a:solidFill>
              </a:rPr>
              <a:t>.</a:t>
            </a:r>
          </a:p>
          <a:p>
            <a:pPr marL="0" indent="0">
              <a:buNone/>
            </a:pPr>
            <a:endParaRPr lang="sl-SI" dirty="0">
              <a:solidFill>
                <a:schemeClr val="accent3">
                  <a:lumMod val="50000"/>
                </a:schemeClr>
              </a:solidFill>
            </a:endParaRPr>
          </a:p>
        </p:txBody>
      </p:sp>
      <p:pic>
        <p:nvPicPr>
          <p:cNvPr id="4" name="Picture 3">
            <a:extLst>
              <a:ext uri="{FF2B5EF4-FFF2-40B4-BE49-F238E27FC236}">
                <a16:creationId xmlns:a16="http://schemas.microsoft.com/office/drawing/2014/main" id="{7614B302-8902-4E2A-8A5B-ADFB0388661F}"/>
              </a:ext>
            </a:extLst>
          </p:cNvPr>
          <p:cNvPicPr>
            <a:picLocks noChangeAspect="1"/>
          </p:cNvPicPr>
          <p:nvPr/>
        </p:nvPicPr>
        <p:blipFill>
          <a:blip r:embed="rId2"/>
          <a:stretch>
            <a:fillRect/>
          </a:stretch>
        </p:blipFill>
        <p:spPr>
          <a:xfrm>
            <a:off x="4531944" y="4414069"/>
            <a:ext cx="3128111" cy="1942722"/>
          </a:xfrm>
          <a:prstGeom prst="rect">
            <a:avLst/>
          </a:prstGeom>
        </p:spPr>
      </p:pic>
    </p:spTree>
    <p:extLst>
      <p:ext uri="{BB962C8B-B14F-4D97-AF65-F5344CB8AC3E}">
        <p14:creationId xmlns:p14="http://schemas.microsoft.com/office/powerpoint/2010/main" val="206598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5" name="Scroll: Horizontal 24">
            <a:extLst>
              <a:ext uri="{FF2B5EF4-FFF2-40B4-BE49-F238E27FC236}">
                <a16:creationId xmlns:a16="http://schemas.microsoft.com/office/drawing/2014/main" id="{9B580CE7-D980-491D-A348-413F75F5C5D9}"/>
              </a:ext>
            </a:extLst>
          </p:cNvPr>
          <p:cNvSpPr/>
          <p:nvPr/>
        </p:nvSpPr>
        <p:spPr>
          <a:xfrm>
            <a:off x="2013994" y="1192192"/>
            <a:ext cx="8507391" cy="4201609"/>
          </a:xfrm>
          <a:prstGeom prst="horizontalScroll">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b="1" dirty="0">
                <a:ln/>
                <a:solidFill>
                  <a:schemeClr val="accent4"/>
                </a:solidFill>
                <a:latin typeface="Bernard MT Condensed" panose="02050806060905020404" pitchFamily="18" charset="0"/>
              </a:rPr>
              <a:t>ZA DOBRO </a:t>
            </a:r>
            <a:r>
              <a:rPr lang="sl-SI" sz="5400" b="1" dirty="0" smtClean="0">
                <a:ln/>
                <a:solidFill>
                  <a:schemeClr val="accent4"/>
                </a:solidFill>
                <a:latin typeface="Bernard MT Condensed" panose="02050806060905020404" pitchFamily="18" charset="0"/>
              </a:rPr>
              <a:t>JUTRO/JÓREGGELTRE</a:t>
            </a:r>
            <a:endParaRPr lang="sl-SI" sz="5400" b="1" dirty="0">
              <a:ln/>
              <a:solidFill>
                <a:schemeClr val="accent4"/>
              </a:solidFill>
              <a:latin typeface="Bernard MT Condensed" panose="02050806060905020404" pitchFamily="18" charset="0"/>
            </a:endParaRPr>
          </a:p>
        </p:txBody>
      </p:sp>
    </p:spTree>
    <p:extLst>
      <p:ext uri="{BB962C8B-B14F-4D97-AF65-F5344CB8AC3E}">
        <p14:creationId xmlns:p14="http://schemas.microsoft.com/office/powerpoint/2010/main" val="158573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ZA DOBRO </a:t>
            </a:r>
            <a:r>
              <a:rPr lang="sl-SI" dirty="0" smtClean="0"/>
              <a:t>JUTRO/</a:t>
            </a:r>
            <a:r>
              <a:rPr lang="sl-SI" i="1" dirty="0" smtClean="0"/>
              <a:t>JÓREGGELTRE</a:t>
            </a:r>
            <a:endParaRPr lang="en-US" i="1" dirty="0"/>
          </a:p>
        </p:txBody>
      </p:sp>
      <p:sp>
        <p:nvSpPr>
          <p:cNvPr id="18" name="TextBox 17">
            <a:extLst>
              <a:ext uri="{FF2B5EF4-FFF2-40B4-BE49-F238E27FC236}">
                <a16:creationId xmlns:a16="http://schemas.microsoft.com/office/drawing/2014/main" id="{20615193-56C8-4E8D-AFB6-174688928294}"/>
              </a:ext>
            </a:extLst>
          </p:cNvPr>
          <p:cNvSpPr txBox="1"/>
          <p:nvPr/>
        </p:nvSpPr>
        <p:spPr>
          <a:xfrm>
            <a:off x="1066800" y="1998681"/>
            <a:ext cx="6751656" cy="646331"/>
          </a:xfrm>
          <a:prstGeom prst="rect">
            <a:avLst/>
          </a:prstGeom>
          <a:noFill/>
        </p:spPr>
        <p:txBody>
          <a:bodyPr wrap="none" rtlCol="0">
            <a:spAutoFit/>
          </a:bodyPr>
          <a:lstStyle/>
          <a:p>
            <a:pPr lvl="0">
              <a:defRPr/>
            </a:pPr>
            <a:r>
              <a:rPr lang="sl-SI" dirty="0">
                <a:solidFill>
                  <a:srgbClr val="F6F7E4">
                    <a:lumMod val="10000"/>
                  </a:srgbClr>
                </a:solidFill>
                <a:latin typeface="Cambria"/>
              </a:rPr>
              <a:t>Naslednja</a:t>
            </a:r>
            <a:r>
              <a:rPr kumimoji="0" lang="sl-SI" sz="1800" b="0" i="0" u="none" strike="noStrike" kern="1200" cap="none" spc="0" normalizeH="0" baseline="0" noProof="0" dirty="0">
                <a:ln>
                  <a:noFill/>
                </a:ln>
                <a:solidFill>
                  <a:srgbClr val="F6F7E4">
                    <a:lumMod val="10000"/>
                  </a:srgbClr>
                </a:solidFill>
                <a:effectLst/>
                <a:uLnTx/>
                <a:uFillTx/>
                <a:latin typeface="Cambria"/>
                <a:ea typeface="+mn-ea"/>
                <a:cs typeface="+mn-cs"/>
              </a:rPr>
              <a:t> aktivnost te bo popeljala v </a:t>
            </a:r>
            <a:r>
              <a:rPr kumimoji="0" lang="sl-SI" sz="1800" b="1" i="0" u="none" strike="noStrike" kern="1200" cap="none" spc="0" normalizeH="0" baseline="0" noProof="0" dirty="0">
                <a:ln>
                  <a:noFill/>
                </a:ln>
                <a:solidFill>
                  <a:srgbClr val="D680A5">
                    <a:lumMod val="50000"/>
                  </a:srgbClr>
                </a:solidFill>
                <a:effectLst/>
                <a:uLnTx/>
                <a:uFillTx/>
                <a:latin typeface="Cambria"/>
                <a:ea typeface="+mn-ea"/>
                <a:cs typeface="+mn-cs"/>
              </a:rPr>
              <a:t>magični svet sproščanja</a:t>
            </a:r>
            <a:r>
              <a:rPr lang="sl-SI" b="1" dirty="0" smtClean="0">
                <a:solidFill>
                  <a:srgbClr val="D680A5">
                    <a:lumMod val="50000"/>
                  </a:srgbClr>
                </a:solidFill>
              </a:rPr>
              <a:t>./</a:t>
            </a:r>
          </a:p>
          <a:p>
            <a:pPr lvl="0">
              <a:defRPr/>
            </a:pPr>
            <a:r>
              <a:rPr lang="sl-SI" i="1" dirty="0" smtClean="0">
                <a:solidFill>
                  <a:schemeClr val="accent3">
                    <a:lumMod val="50000"/>
                  </a:schemeClr>
                </a:solidFill>
              </a:rPr>
              <a:t>A </a:t>
            </a:r>
            <a:r>
              <a:rPr lang="sl-SI" i="1" dirty="0" err="1">
                <a:solidFill>
                  <a:schemeClr val="accent3">
                    <a:lumMod val="50000"/>
                  </a:schemeClr>
                </a:solidFill>
              </a:rPr>
              <a:t>következő</a:t>
            </a:r>
            <a:r>
              <a:rPr lang="sl-SI" i="1" dirty="0">
                <a:solidFill>
                  <a:schemeClr val="accent3">
                    <a:lumMod val="50000"/>
                  </a:schemeClr>
                </a:solidFill>
              </a:rPr>
              <a:t> </a:t>
            </a:r>
            <a:r>
              <a:rPr lang="sl-SI" i="1" dirty="0" err="1">
                <a:solidFill>
                  <a:schemeClr val="accent3">
                    <a:lumMod val="50000"/>
                  </a:schemeClr>
                </a:solidFill>
              </a:rPr>
              <a:t>tevékenység</a:t>
            </a:r>
            <a:r>
              <a:rPr lang="sl-SI" i="1" dirty="0">
                <a:solidFill>
                  <a:schemeClr val="accent3">
                    <a:lumMod val="50000"/>
                  </a:schemeClr>
                </a:solidFill>
              </a:rPr>
              <a:t> </a:t>
            </a:r>
            <a:r>
              <a:rPr lang="sl-SI" i="1" dirty="0" err="1">
                <a:solidFill>
                  <a:schemeClr val="accent3">
                    <a:lumMod val="50000"/>
                  </a:schemeClr>
                </a:solidFill>
              </a:rPr>
              <a:t>elvisz</a:t>
            </a:r>
            <a:r>
              <a:rPr lang="sl-SI" i="1" dirty="0">
                <a:solidFill>
                  <a:schemeClr val="accent3">
                    <a:lumMod val="50000"/>
                  </a:schemeClr>
                </a:solidFill>
              </a:rPr>
              <a:t> </a:t>
            </a:r>
            <a:r>
              <a:rPr lang="sl-SI" b="1" i="1" dirty="0">
                <a:solidFill>
                  <a:srgbClr val="D680A5">
                    <a:lumMod val="50000"/>
                  </a:srgbClr>
                </a:solidFill>
              </a:rPr>
              <a:t>a </a:t>
            </a:r>
            <a:r>
              <a:rPr lang="sl-SI" b="1" i="1" dirty="0" err="1">
                <a:solidFill>
                  <a:srgbClr val="D680A5">
                    <a:lumMod val="50000"/>
                  </a:srgbClr>
                </a:solidFill>
              </a:rPr>
              <a:t>pihenés</a:t>
            </a:r>
            <a:r>
              <a:rPr lang="sl-SI" b="1" i="1" dirty="0">
                <a:solidFill>
                  <a:srgbClr val="D680A5">
                    <a:lumMod val="50000"/>
                  </a:srgbClr>
                </a:solidFill>
              </a:rPr>
              <a:t> </a:t>
            </a:r>
            <a:r>
              <a:rPr lang="sl-SI" b="1" i="1" dirty="0" err="1">
                <a:solidFill>
                  <a:srgbClr val="D680A5">
                    <a:lumMod val="50000"/>
                  </a:srgbClr>
                </a:solidFill>
              </a:rPr>
              <a:t>varázslatos</a:t>
            </a:r>
            <a:r>
              <a:rPr lang="sl-SI" b="1" i="1" dirty="0">
                <a:solidFill>
                  <a:srgbClr val="D680A5">
                    <a:lumMod val="50000"/>
                  </a:srgbClr>
                </a:solidFill>
              </a:rPr>
              <a:t> </a:t>
            </a:r>
            <a:r>
              <a:rPr lang="sl-SI" b="1" i="1" dirty="0" err="1">
                <a:solidFill>
                  <a:srgbClr val="D680A5">
                    <a:lumMod val="50000"/>
                  </a:srgbClr>
                </a:solidFill>
              </a:rPr>
              <a:t>világába</a:t>
            </a:r>
            <a:r>
              <a:rPr lang="sl-SI" b="1" dirty="0">
                <a:solidFill>
                  <a:srgbClr val="D680A5">
                    <a:lumMod val="50000"/>
                  </a:srgbClr>
                </a:solidFill>
              </a:rPr>
              <a:t>.</a:t>
            </a:r>
            <a:endParaRPr kumimoji="0" lang="sl-SI" sz="1800" b="1" i="0" u="none" strike="noStrike" kern="1200" cap="none" spc="0" normalizeH="0" baseline="0" noProof="0" dirty="0">
              <a:ln>
                <a:noFill/>
              </a:ln>
              <a:solidFill>
                <a:srgbClr val="D680A5">
                  <a:lumMod val="50000"/>
                </a:srgbClr>
              </a:solidFill>
              <a:effectLst/>
              <a:uLnTx/>
              <a:uFillTx/>
              <a:latin typeface="Cambria"/>
              <a:ea typeface="+mn-ea"/>
              <a:cs typeface="+mn-cs"/>
            </a:endParaRPr>
          </a:p>
        </p:txBody>
      </p:sp>
      <p:sp>
        <p:nvSpPr>
          <p:cNvPr id="22" name="TextBox 21">
            <a:extLst>
              <a:ext uri="{FF2B5EF4-FFF2-40B4-BE49-F238E27FC236}">
                <a16:creationId xmlns:a16="http://schemas.microsoft.com/office/drawing/2014/main" id="{90907CA7-0E4E-4937-AF19-354CDE949B9B}"/>
              </a:ext>
            </a:extLst>
          </p:cNvPr>
          <p:cNvSpPr txBox="1"/>
          <p:nvPr/>
        </p:nvSpPr>
        <p:spPr>
          <a:xfrm>
            <a:off x="4359410" y="2893180"/>
            <a:ext cx="648799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F6F7E4">
                    <a:lumMod val="10000"/>
                  </a:srgbClr>
                </a:solidFill>
                <a:effectLst/>
                <a:uLnTx/>
                <a:uFillTx/>
                <a:latin typeface="Cambria"/>
                <a:ea typeface="+mn-ea"/>
                <a:cs typeface="+mn-cs"/>
              </a:rPr>
              <a:t>Najprej popij en kozarec vode, da bo Tvoje telo čisto in pretočno.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F6F7E4">
                    <a:lumMod val="10000"/>
                  </a:srgbClr>
                </a:solidFill>
                <a:effectLst/>
                <a:uLnTx/>
                <a:uFillTx/>
                <a:latin typeface="Cambria"/>
                <a:ea typeface="+mn-ea"/>
                <a:cs typeface="+mn-cs"/>
              </a:rPr>
              <a:t>Sledila bo meditacija .... Kaj to sploh je</a:t>
            </a:r>
            <a:r>
              <a:rPr kumimoji="0" lang="sl-SI" sz="1800" b="0" i="0" u="none" strike="noStrike" kern="1200" cap="none" spc="0" normalizeH="0" baseline="0" noProof="0" dirty="0" smtClean="0">
                <a:ln>
                  <a:noFill/>
                </a:ln>
                <a:solidFill>
                  <a:srgbClr val="F6F7E4">
                    <a:lumMod val="10000"/>
                  </a:srgbClr>
                </a:solidFill>
                <a:effectLst/>
                <a:uLnTx/>
                <a:uFillTx/>
                <a:latin typeface="Cambria"/>
                <a:ea typeface="+mn-ea"/>
                <a:cs typeface="+mn-cs"/>
              </a:rPr>
              <a:t>?/</a:t>
            </a:r>
          </a:p>
          <a:p>
            <a:pPr lvl="0">
              <a:defRPr/>
            </a:pPr>
            <a:r>
              <a:rPr lang="sl-SI" i="1" dirty="0" err="1">
                <a:solidFill>
                  <a:schemeClr val="accent3">
                    <a:lumMod val="50000"/>
                  </a:schemeClr>
                </a:solidFill>
              </a:rPr>
              <a:t>Először</a:t>
            </a:r>
            <a:r>
              <a:rPr lang="sl-SI" i="1" dirty="0">
                <a:solidFill>
                  <a:schemeClr val="accent3">
                    <a:lumMod val="50000"/>
                  </a:schemeClr>
                </a:solidFill>
              </a:rPr>
              <a:t> </a:t>
            </a:r>
            <a:r>
              <a:rPr lang="sl-SI" i="1" dirty="0" err="1">
                <a:solidFill>
                  <a:schemeClr val="accent3">
                    <a:lumMod val="50000"/>
                  </a:schemeClr>
                </a:solidFill>
              </a:rPr>
              <a:t>igyál</a:t>
            </a:r>
            <a:r>
              <a:rPr lang="sl-SI" i="1" dirty="0">
                <a:solidFill>
                  <a:schemeClr val="accent3">
                    <a:lumMod val="50000"/>
                  </a:schemeClr>
                </a:solidFill>
              </a:rPr>
              <a:t> </a:t>
            </a:r>
            <a:r>
              <a:rPr lang="sl-SI" i="1" dirty="0" err="1">
                <a:solidFill>
                  <a:schemeClr val="accent3">
                    <a:lumMod val="50000"/>
                  </a:schemeClr>
                </a:solidFill>
              </a:rPr>
              <a:t>egy</a:t>
            </a:r>
            <a:r>
              <a:rPr lang="sl-SI" i="1" dirty="0">
                <a:solidFill>
                  <a:schemeClr val="accent3">
                    <a:lumMod val="50000"/>
                  </a:schemeClr>
                </a:solidFill>
              </a:rPr>
              <a:t> </a:t>
            </a:r>
            <a:r>
              <a:rPr lang="sl-SI" i="1" dirty="0" err="1">
                <a:solidFill>
                  <a:schemeClr val="accent3">
                    <a:lumMod val="50000"/>
                  </a:schemeClr>
                </a:solidFill>
              </a:rPr>
              <a:t>pohár</a:t>
            </a:r>
            <a:r>
              <a:rPr lang="sl-SI" i="1" dirty="0">
                <a:solidFill>
                  <a:schemeClr val="accent3">
                    <a:lumMod val="50000"/>
                  </a:schemeClr>
                </a:solidFill>
              </a:rPr>
              <a:t> </a:t>
            </a:r>
            <a:r>
              <a:rPr lang="sl-SI" i="1" dirty="0" err="1">
                <a:solidFill>
                  <a:schemeClr val="accent3">
                    <a:lumMod val="50000"/>
                  </a:schemeClr>
                </a:solidFill>
              </a:rPr>
              <a:t>vizet</a:t>
            </a:r>
            <a:r>
              <a:rPr lang="sl-SI" i="1" dirty="0">
                <a:solidFill>
                  <a:schemeClr val="accent3">
                    <a:lumMod val="50000"/>
                  </a:schemeClr>
                </a:solidFill>
              </a:rPr>
              <a:t>, </a:t>
            </a:r>
            <a:r>
              <a:rPr lang="sl-SI" i="1" dirty="0" err="1">
                <a:solidFill>
                  <a:schemeClr val="accent3">
                    <a:lumMod val="50000"/>
                  </a:schemeClr>
                </a:solidFill>
              </a:rPr>
              <a:t>hogy</a:t>
            </a:r>
            <a:r>
              <a:rPr lang="sl-SI" i="1" dirty="0">
                <a:solidFill>
                  <a:schemeClr val="accent3">
                    <a:lumMod val="50000"/>
                  </a:schemeClr>
                </a:solidFill>
              </a:rPr>
              <a:t> a </a:t>
            </a:r>
            <a:r>
              <a:rPr lang="sl-SI" i="1" dirty="0" err="1">
                <a:solidFill>
                  <a:schemeClr val="accent3">
                    <a:lumMod val="50000"/>
                  </a:schemeClr>
                </a:solidFill>
              </a:rPr>
              <a:t>tested</a:t>
            </a:r>
            <a:r>
              <a:rPr lang="sl-SI" i="1" dirty="0">
                <a:solidFill>
                  <a:schemeClr val="accent3">
                    <a:lumMod val="50000"/>
                  </a:schemeClr>
                </a:solidFill>
              </a:rPr>
              <a:t> </a:t>
            </a:r>
            <a:r>
              <a:rPr lang="sl-SI" i="1" dirty="0" err="1">
                <a:solidFill>
                  <a:schemeClr val="accent3">
                    <a:lumMod val="50000"/>
                  </a:schemeClr>
                </a:solidFill>
              </a:rPr>
              <a:t>megtisztuljon</a:t>
            </a:r>
            <a:r>
              <a:rPr lang="sl-SI" i="1" dirty="0">
                <a:solidFill>
                  <a:schemeClr val="accent3">
                    <a:lumMod val="50000"/>
                  </a:schemeClr>
                </a:solidFill>
              </a:rPr>
              <a:t>. </a:t>
            </a:r>
            <a:endParaRPr lang="sl-SI" i="1" dirty="0" smtClean="0">
              <a:solidFill>
                <a:schemeClr val="accent3">
                  <a:lumMod val="50000"/>
                </a:schemeClr>
              </a:solidFill>
            </a:endParaRPr>
          </a:p>
          <a:p>
            <a:pPr lvl="0">
              <a:defRPr/>
            </a:pPr>
            <a:r>
              <a:rPr lang="sl-SI" i="1" dirty="0" err="1" smtClean="0">
                <a:solidFill>
                  <a:schemeClr val="accent3">
                    <a:lumMod val="50000"/>
                  </a:schemeClr>
                </a:solidFill>
              </a:rPr>
              <a:t>Ezután</a:t>
            </a:r>
            <a:r>
              <a:rPr lang="sl-SI" i="1" dirty="0" smtClean="0">
                <a:solidFill>
                  <a:schemeClr val="accent3">
                    <a:lumMod val="50000"/>
                  </a:schemeClr>
                </a:solidFill>
              </a:rPr>
              <a:t> </a:t>
            </a:r>
            <a:r>
              <a:rPr lang="sl-SI" i="1" dirty="0" err="1">
                <a:solidFill>
                  <a:schemeClr val="accent3">
                    <a:lumMod val="50000"/>
                  </a:schemeClr>
                </a:solidFill>
              </a:rPr>
              <a:t>következhet</a:t>
            </a:r>
            <a:r>
              <a:rPr lang="sl-SI" i="1" dirty="0">
                <a:solidFill>
                  <a:schemeClr val="accent3">
                    <a:lumMod val="50000"/>
                  </a:schemeClr>
                </a:solidFill>
              </a:rPr>
              <a:t> a </a:t>
            </a:r>
            <a:r>
              <a:rPr lang="sl-SI" i="1" dirty="0" err="1">
                <a:solidFill>
                  <a:schemeClr val="accent3">
                    <a:lumMod val="50000"/>
                  </a:schemeClr>
                </a:solidFill>
              </a:rPr>
              <a:t>meditáció</a:t>
            </a:r>
            <a:r>
              <a:rPr lang="sl-SI" i="1" dirty="0">
                <a:solidFill>
                  <a:schemeClr val="accent3">
                    <a:lumMod val="50000"/>
                  </a:schemeClr>
                </a:solidFill>
              </a:rPr>
              <a:t>.... Mi is </a:t>
            </a:r>
            <a:r>
              <a:rPr lang="sl-SI" i="1" dirty="0" err="1">
                <a:solidFill>
                  <a:schemeClr val="accent3">
                    <a:lumMod val="50000"/>
                  </a:schemeClr>
                </a:solidFill>
              </a:rPr>
              <a:t>az</a:t>
            </a:r>
            <a:r>
              <a:rPr lang="sl-SI" i="1" dirty="0">
                <a:solidFill>
                  <a:schemeClr val="accent3">
                    <a:lumMod val="50000"/>
                  </a:schemeClr>
                </a:solidFill>
              </a:rPr>
              <a:t> </a:t>
            </a:r>
            <a:r>
              <a:rPr lang="sl-SI" i="1" dirty="0" err="1">
                <a:solidFill>
                  <a:schemeClr val="accent3">
                    <a:lumMod val="50000"/>
                  </a:schemeClr>
                </a:solidFill>
              </a:rPr>
              <a:t>egyébként</a:t>
            </a:r>
            <a:r>
              <a:rPr lang="sl-SI" i="1" dirty="0">
                <a:solidFill>
                  <a:schemeClr val="accent3">
                    <a:lumMod val="50000"/>
                  </a:schemeClr>
                </a:solidFill>
              </a:rPr>
              <a:t>?</a:t>
            </a:r>
            <a:endParaRPr kumimoji="0" lang="sl-SI" sz="1800" b="0" i="1" u="none" strike="noStrike" kern="1200" cap="none" spc="0" normalizeH="0" baseline="0" noProof="0" dirty="0">
              <a:ln>
                <a:noFill/>
              </a:ln>
              <a:solidFill>
                <a:schemeClr val="accent3">
                  <a:lumMod val="50000"/>
                </a:schemeClr>
              </a:solidFill>
              <a:effectLst/>
              <a:uLnTx/>
              <a:uFillTx/>
              <a:latin typeface="Cambria"/>
            </a:endParaRPr>
          </a:p>
        </p:txBody>
      </p:sp>
      <p:sp>
        <p:nvSpPr>
          <p:cNvPr id="24" name="Rectangle: Rounded Corners 23">
            <a:extLst>
              <a:ext uri="{FF2B5EF4-FFF2-40B4-BE49-F238E27FC236}">
                <a16:creationId xmlns:a16="http://schemas.microsoft.com/office/drawing/2014/main" id="{9BCE09D3-C751-44F9-A104-1B130EBD5E4E}"/>
              </a:ext>
            </a:extLst>
          </p:cNvPr>
          <p:cNvSpPr/>
          <p:nvPr/>
        </p:nvSpPr>
        <p:spPr>
          <a:xfrm>
            <a:off x="1575881" y="5262664"/>
            <a:ext cx="7947498" cy="8667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a:ln>
                  <a:noFill/>
                </a:ln>
                <a:solidFill>
                  <a:prstClr val="white"/>
                </a:solidFill>
                <a:effectLst/>
                <a:uLnTx/>
                <a:uFillTx/>
                <a:latin typeface="Cambria"/>
                <a:ea typeface="+mn-ea"/>
                <a:cs typeface="+mn-cs"/>
              </a:rPr>
              <a:t>»Meditacija ni sredstvo za dosego cilja, ker je sredstvo in cilj.« </a:t>
            </a:r>
            <a:r>
              <a:rPr kumimoji="0" lang="sl-SI" sz="1800" b="1" i="0" u="none" strike="noStrike" kern="1200" cap="none" spc="0" normalizeH="0" baseline="0" noProof="0" dirty="0" smtClean="0">
                <a:ln>
                  <a:noFill/>
                </a:ln>
                <a:solidFill>
                  <a:prstClr val="white"/>
                </a:solidFill>
                <a:effectLst/>
                <a:uLnTx/>
                <a:uFillTx/>
                <a:latin typeface="Cambria"/>
                <a:ea typeface="+mn-ea"/>
                <a:cs typeface="+mn-cs"/>
              </a:rPr>
              <a:t>/</a:t>
            </a:r>
          </a:p>
          <a:p>
            <a:pPr lvl="0" algn="ctr">
              <a:defRPr/>
            </a:pPr>
            <a:r>
              <a:rPr lang="sl-SI" b="1" i="1" dirty="0">
                <a:solidFill>
                  <a:prstClr val="white"/>
                </a:solidFill>
              </a:rPr>
              <a:t>» </a:t>
            </a:r>
            <a:r>
              <a:rPr lang="sl-SI" b="1" i="1" dirty="0" smtClean="0">
                <a:solidFill>
                  <a:prstClr val="white"/>
                </a:solidFill>
              </a:rPr>
              <a:t>A </a:t>
            </a:r>
            <a:r>
              <a:rPr lang="sl-SI" b="1" i="1" dirty="0" err="1">
                <a:solidFill>
                  <a:prstClr val="white"/>
                </a:solidFill>
              </a:rPr>
              <a:t>meditáció</a:t>
            </a:r>
            <a:r>
              <a:rPr lang="sl-SI" b="1" i="1" dirty="0">
                <a:solidFill>
                  <a:prstClr val="white"/>
                </a:solidFill>
              </a:rPr>
              <a:t> nem </a:t>
            </a:r>
            <a:r>
              <a:rPr lang="sl-SI" b="1" i="1" dirty="0" err="1">
                <a:solidFill>
                  <a:prstClr val="white"/>
                </a:solidFill>
              </a:rPr>
              <a:t>eszköz</a:t>
            </a:r>
            <a:r>
              <a:rPr lang="sl-SI" b="1" i="1" dirty="0">
                <a:solidFill>
                  <a:prstClr val="white"/>
                </a:solidFill>
              </a:rPr>
              <a:t> a cél </a:t>
            </a:r>
            <a:r>
              <a:rPr lang="sl-SI" b="1" i="1" dirty="0" err="1">
                <a:solidFill>
                  <a:prstClr val="white"/>
                </a:solidFill>
              </a:rPr>
              <a:t>eléréséhez</a:t>
            </a:r>
            <a:r>
              <a:rPr lang="sl-SI" b="1" i="1" dirty="0">
                <a:solidFill>
                  <a:prstClr val="white"/>
                </a:solidFill>
              </a:rPr>
              <a:t>, </a:t>
            </a:r>
            <a:r>
              <a:rPr lang="sl-SI" b="1" i="1" dirty="0" err="1">
                <a:solidFill>
                  <a:prstClr val="white"/>
                </a:solidFill>
              </a:rPr>
              <a:t>mert</a:t>
            </a:r>
            <a:r>
              <a:rPr lang="sl-SI" b="1" i="1" dirty="0">
                <a:solidFill>
                  <a:prstClr val="white"/>
                </a:solidFill>
              </a:rPr>
              <a:t> </a:t>
            </a:r>
            <a:r>
              <a:rPr lang="sl-SI" b="1" i="1" dirty="0" err="1">
                <a:solidFill>
                  <a:prstClr val="white"/>
                </a:solidFill>
              </a:rPr>
              <a:t>eszköz</a:t>
            </a:r>
            <a:r>
              <a:rPr lang="sl-SI" b="1" i="1" dirty="0">
                <a:solidFill>
                  <a:prstClr val="white"/>
                </a:solidFill>
              </a:rPr>
              <a:t> és </a:t>
            </a:r>
            <a:r>
              <a:rPr lang="sl-SI" b="1" i="1" dirty="0" smtClean="0">
                <a:solidFill>
                  <a:prstClr val="white"/>
                </a:solidFill>
              </a:rPr>
              <a:t>cél.« </a:t>
            </a:r>
            <a:r>
              <a:rPr kumimoji="0" lang="sl-SI" sz="1800" b="0" i="0" u="none" strike="noStrike" kern="1200" cap="none" spc="0" normalizeH="0" baseline="0" noProof="0" dirty="0" smtClean="0">
                <a:ln>
                  <a:noFill/>
                </a:ln>
                <a:solidFill>
                  <a:prstClr val="white"/>
                </a:solidFill>
                <a:effectLst/>
                <a:uLnTx/>
                <a:uFillTx/>
                <a:latin typeface="Cambria"/>
                <a:ea typeface="+mn-ea"/>
                <a:cs typeface="+mn-cs"/>
              </a:rPr>
              <a:t>(</a:t>
            </a:r>
            <a:r>
              <a:rPr kumimoji="0" lang="sl-SI" sz="1800" b="0" i="0" u="none" strike="noStrike" kern="1200" cap="none" spc="0" normalizeH="0" baseline="0" noProof="0" dirty="0">
                <a:ln>
                  <a:noFill/>
                </a:ln>
                <a:solidFill>
                  <a:prstClr val="white"/>
                </a:solidFill>
                <a:effectLst/>
                <a:uLnTx/>
                <a:uFillTx/>
                <a:latin typeface="Cambria"/>
                <a:ea typeface="+mn-ea"/>
                <a:cs typeface="+mn-cs"/>
              </a:rPr>
              <a:t>Krišnamurtijai Krisšamurti)</a:t>
            </a:r>
          </a:p>
        </p:txBody>
      </p:sp>
    </p:spTree>
    <p:extLst>
      <p:ext uri="{BB962C8B-B14F-4D97-AF65-F5344CB8AC3E}">
        <p14:creationId xmlns:p14="http://schemas.microsoft.com/office/powerpoint/2010/main" val="390168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81E17E-78E9-434E-BEFA-A32C7C1FC562}"/>
              </a:ext>
            </a:extLst>
          </p:cNvPr>
          <p:cNvSpPr>
            <a:spLocks noGrp="1"/>
          </p:cNvSpPr>
          <p:nvPr>
            <p:ph sz="half" idx="2"/>
          </p:nvPr>
        </p:nvSpPr>
        <p:spPr>
          <a:xfrm>
            <a:off x="1285875" y="1219898"/>
            <a:ext cx="10058400" cy="4271963"/>
          </a:xfrm>
        </p:spPr>
        <p:txBody>
          <a:bodyPr/>
          <a:lstStyle/>
          <a:p>
            <a:pPr marL="0" indent="0">
              <a:buNone/>
            </a:pPr>
            <a:r>
              <a:rPr lang="sl-SI" i="1" dirty="0">
                <a:solidFill>
                  <a:schemeClr val="tx2"/>
                </a:solidFill>
              </a:rPr>
              <a:t>Meditacija je pomembno orodje pri doseganju našega notranjega ravnotežja. Naši dnevi so napolnjeni z umsko dejavnostjo, zato je zelo blagodejno, če si vzamemo nekaj časa, da um sprostimo in se umaknemo iz sveta misli. Seveda je naš um v začetku kot nevzgojena živalca in skače in beži in se nikakor noče umiriti./</a:t>
            </a:r>
            <a:r>
              <a:rPr lang="sl-SI" i="1" dirty="0">
                <a:solidFill>
                  <a:schemeClr val="accent3">
                    <a:lumMod val="50000"/>
                  </a:schemeClr>
                </a:solidFill>
              </a:rPr>
              <a:t>A </a:t>
            </a:r>
            <a:r>
              <a:rPr lang="sl-SI" i="1" dirty="0" err="1">
                <a:solidFill>
                  <a:schemeClr val="accent3">
                    <a:lumMod val="50000"/>
                  </a:schemeClr>
                </a:solidFill>
              </a:rPr>
              <a:t>meditáció</a:t>
            </a:r>
            <a:r>
              <a:rPr lang="sl-SI" i="1" dirty="0">
                <a:solidFill>
                  <a:schemeClr val="accent3">
                    <a:lumMod val="50000"/>
                  </a:schemeClr>
                </a:solidFill>
              </a:rPr>
              <a:t> </a:t>
            </a:r>
            <a:r>
              <a:rPr lang="sl-SI" i="1" dirty="0" err="1">
                <a:solidFill>
                  <a:schemeClr val="accent3">
                    <a:lumMod val="50000"/>
                  </a:schemeClr>
                </a:solidFill>
              </a:rPr>
              <a:t>fontos</a:t>
            </a:r>
            <a:r>
              <a:rPr lang="sl-SI" i="1" dirty="0">
                <a:solidFill>
                  <a:schemeClr val="accent3">
                    <a:lumMod val="50000"/>
                  </a:schemeClr>
                </a:solidFill>
              </a:rPr>
              <a:t> </a:t>
            </a:r>
            <a:r>
              <a:rPr lang="sl-SI" i="1" dirty="0" err="1">
                <a:solidFill>
                  <a:schemeClr val="accent3">
                    <a:lumMod val="50000"/>
                  </a:schemeClr>
                </a:solidFill>
              </a:rPr>
              <a:t>eszköz</a:t>
            </a:r>
            <a:r>
              <a:rPr lang="sl-SI" i="1" dirty="0">
                <a:solidFill>
                  <a:schemeClr val="accent3">
                    <a:lumMod val="50000"/>
                  </a:schemeClr>
                </a:solidFill>
              </a:rPr>
              <a:t> a </a:t>
            </a:r>
            <a:r>
              <a:rPr lang="sl-SI" i="1" dirty="0" err="1">
                <a:solidFill>
                  <a:schemeClr val="accent3">
                    <a:lumMod val="50000"/>
                  </a:schemeClr>
                </a:solidFill>
              </a:rPr>
              <a:t>belső</a:t>
            </a:r>
            <a:r>
              <a:rPr lang="sl-SI" i="1" dirty="0">
                <a:solidFill>
                  <a:schemeClr val="accent3">
                    <a:lumMod val="50000"/>
                  </a:schemeClr>
                </a:solidFill>
              </a:rPr>
              <a:t> </a:t>
            </a:r>
            <a:r>
              <a:rPr lang="sl-SI" i="1" dirty="0" err="1">
                <a:solidFill>
                  <a:schemeClr val="accent3">
                    <a:lumMod val="50000"/>
                  </a:schemeClr>
                </a:solidFill>
              </a:rPr>
              <a:t>egyensúly</a:t>
            </a:r>
            <a:r>
              <a:rPr lang="sl-SI" i="1" dirty="0">
                <a:solidFill>
                  <a:schemeClr val="accent3">
                    <a:lumMod val="50000"/>
                  </a:schemeClr>
                </a:solidFill>
              </a:rPr>
              <a:t> </a:t>
            </a:r>
            <a:r>
              <a:rPr lang="sl-SI" i="1" dirty="0" err="1">
                <a:solidFill>
                  <a:schemeClr val="accent3">
                    <a:lumMod val="50000"/>
                  </a:schemeClr>
                </a:solidFill>
              </a:rPr>
              <a:t>elérésében</a:t>
            </a:r>
            <a:r>
              <a:rPr lang="sl-SI" i="1" dirty="0">
                <a:solidFill>
                  <a:schemeClr val="accent3">
                    <a:lumMod val="50000"/>
                  </a:schemeClr>
                </a:solidFill>
              </a:rPr>
              <a:t>. </a:t>
            </a:r>
            <a:r>
              <a:rPr lang="sl-SI" i="1" dirty="0" err="1">
                <a:solidFill>
                  <a:schemeClr val="accent3">
                    <a:lumMod val="50000"/>
                  </a:schemeClr>
                </a:solidFill>
              </a:rPr>
              <a:t>Napjaink</a:t>
            </a:r>
            <a:r>
              <a:rPr lang="sl-SI" i="1" dirty="0">
                <a:solidFill>
                  <a:schemeClr val="accent3">
                    <a:lumMod val="50000"/>
                  </a:schemeClr>
                </a:solidFill>
              </a:rPr>
              <a:t> tele </a:t>
            </a:r>
            <a:r>
              <a:rPr lang="sl-SI" i="1" dirty="0" err="1">
                <a:solidFill>
                  <a:schemeClr val="accent3">
                    <a:lumMod val="50000"/>
                  </a:schemeClr>
                </a:solidFill>
              </a:rPr>
              <a:t>vannak</a:t>
            </a:r>
            <a:r>
              <a:rPr lang="sl-SI" i="1" dirty="0">
                <a:solidFill>
                  <a:schemeClr val="accent3">
                    <a:lumMod val="50000"/>
                  </a:schemeClr>
                </a:solidFill>
              </a:rPr>
              <a:t> </a:t>
            </a:r>
            <a:r>
              <a:rPr lang="sl-SI" i="1" dirty="0" err="1">
                <a:solidFill>
                  <a:schemeClr val="accent3">
                    <a:lumMod val="50000"/>
                  </a:schemeClr>
                </a:solidFill>
              </a:rPr>
              <a:t>mentális</a:t>
            </a:r>
            <a:r>
              <a:rPr lang="sl-SI" i="1" dirty="0">
                <a:solidFill>
                  <a:schemeClr val="accent3">
                    <a:lumMod val="50000"/>
                  </a:schemeClr>
                </a:solidFill>
              </a:rPr>
              <a:t> </a:t>
            </a:r>
            <a:r>
              <a:rPr lang="sl-SI" i="1" dirty="0" err="1">
                <a:solidFill>
                  <a:schemeClr val="accent3">
                    <a:lumMod val="50000"/>
                  </a:schemeClr>
                </a:solidFill>
              </a:rPr>
              <a:t>tevékenységekkel</a:t>
            </a:r>
            <a:r>
              <a:rPr lang="sl-SI" i="1" dirty="0">
                <a:solidFill>
                  <a:schemeClr val="accent3">
                    <a:lumMod val="50000"/>
                  </a:schemeClr>
                </a:solidFill>
              </a:rPr>
              <a:t>, </a:t>
            </a:r>
            <a:r>
              <a:rPr lang="sl-SI" i="1" dirty="0" err="1">
                <a:solidFill>
                  <a:schemeClr val="accent3">
                    <a:lumMod val="50000"/>
                  </a:schemeClr>
                </a:solidFill>
              </a:rPr>
              <a:t>ezért</a:t>
            </a:r>
            <a:r>
              <a:rPr lang="sl-SI" i="1" dirty="0">
                <a:solidFill>
                  <a:schemeClr val="accent3">
                    <a:lumMod val="50000"/>
                  </a:schemeClr>
                </a:solidFill>
              </a:rPr>
              <a:t> </a:t>
            </a:r>
            <a:r>
              <a:rPr lang="sl-SI" i="1" dirty="0" err="1">
                <a:solidFill>
                  <a:schemeClr val="accent3">
                    <a:lumMod val="50000"/>
                  </a:schemeClr>
                </a:solidFill>
              </a:rPr>
              <a:t>nagyon</a:t>
            </a:r>
            <a:r>
              <a:rPr lang="sl-SI" i="1" dirty="0">
                <a:solidFill>
                  <a:schemeClr val="accent3">
                    <a:lumMod val="50000"/>
                  </a:schemeClr>
                </a:solidFill>
              </a:rPr>
              <a:t> </a:t>
            </a:r>
            <a:r>
              <a:rPr lang="sl-SI" i="1" dirty="0" err="1">
                <a:solidFill>
                  <a:schemeClr val="accent3">
                    <a:lumMod val="50000"/>
                  </a:schemeClr>
                </a:solidFill>
              </a:rPr>
              <a:t>hasznos</a:t>
            </a:r>
            <a:r>
              <a:rPr lang="sl-SI" i="1" dirty="0">
                <a:solidFill>
                  <a:schemeClr val="accent3">
                    <a:lumMod val="50000"/>
                  </a:schemeClr>
                </a:solidFill>
              </a:rPr>
              <a:t>, ha </a:t>
            </a:r>
            <a:r>
              <a:rPr lang="sl-SI" i="1" dirty="0" err="1">
                <a:solidFill>
                  <a:schemeClr val="accent3">
                    <a:lumMod val="50000"/>
                  </a:schemeClr>
                </a:solidFill>
              </a:rPr>
              <a:t>időt</a:t>
            </a:r>
            <a:r>
              <a:rPr lang="sl-SI" i="1" dirty="0">
                <a:solidFill>
                  <a:schemeClr val="accent3">
                    <a:lumMod val="50000"/>
                  </a:schemeClr>
                </a:solidFill>
              </a:rPr>
              <a:t> </a:t>
            </a:r>
            <a:r>
              <a:rPr lang="sl-SI" i="1" dirty="0" err="1">
                <a:solidFill>
                  <a:schemeClr val="accent3">
                    <a:lumMod val="50000"/>
                  </a:schemeClr>
                </a:solidFill>
              </a:rPr>
              <a:t>veszünk</a:t>
            </a:r>
            <a:r>
              <a:rPr lang="sl-SI" i="1" dirty="0">
                <a:solidFill>
                  <a:schemeClr val="accent3">
                    <a:lumMod val="50000"/>
                  </a:schemeClr>
                </a:solidFill>
              </a:rPr>
              <a:t> </a:t>
            </a:r>
            <a:r>
              <a:rPr lang="sl-SI" i="1" dirty="0" err="1">
                <a:solidFill>
                  <a:schemeClr val="accent3">
                    <a:lumMod val="50000"/>
                  </a:schemeClr>
                </a:solidFill>
              </a:rPr>
              <a:t>igénybe</a:t>
            </a:r>
            <a:r>
              <a:rPr lang="sl-SI" i="1" dirty="0">
                <a:solidFill>
                  <a:schemeClr val="accent3">
                    <a:lumMod val="50000"/>
                  </a:schemeClr>
                </a:solidFill>
              </a:rPr>
              <a:t> </a:t>
            </a:r>
            <a:r>
              <a:rPr lang="sl-SI" i="1" dirty="0" err="1">
                <a:solidFill>
                  <a:schemeClr val="accent3">
                    <a:lumMod val="50000"/>
                  </a:schemeClr>
                </a:solidFill>
              </a:rPr>
              <a:t>az</a:t>
            </a:r>
            <a:r>
              <a:rPr lang="sl-SI" i="1" dirty="0">
                <a:solidFill>
                  <a:schemeClr val="accent3">
                    <a:lumMod val="50000"/>
                  </a:schemeClr>
                </a:solidFill>
              </a:rPr>
              <a:t> </a:t>
            </a:r>
            <a:r>
              <a:rPr lang="sl-SI" i="1" dirty="0" err="1">
                <a:solidFill>
                  <a:schemeClr val="accent3">
                    <a:lumMod val="50000"/>
                  </a:schemeClr>
                </a:solidFill>
              </a:rPr>
              <a:t>elme</a:t>
            </a:r>
            <a:r>
              <a:rPr lang="sl-SI" i="1" dirty="0">
                <a:solidFill>
                  <a:schemeClr val="accent3">
                    <a:lumMod val="50000"/>
                  </a:schemeClr>
                </a:solidFill>
              </a:rPr>
              <a:t> </a:t>
            </a:r>
            <a:r>
              <a:rPr lang="sl-SI" i="1" dirty="0" err="1">
                <a:solidFill>
                  <a:schemeClr val="accent3">
                    <a:lumMod val="50000"/>
                  </a:schemeClr>
                </a:solidFill>
              </a:rPr>
              <a:t>pihentetésére</a:t>
            </a:r>
            <a:r>
              <a:rPr lang="sl-SI" i="1" dirty="0">
                <a:solidFill>
                  <a:schemeClr val="accent3">
                    <a:lumMod val="50000"/>
                  </a:schemeClr>
                </a:solidFill>
              </a:rPr>
              <a:t> és a </a:t>
            </a:r>
            <a:r>
              <a:rPr lang="sl-SI" i="1" dirty="0" err="1">
                <a:solidFill>
                  <a:schemeClr val="accent3">
                    <a:lumMod val="50000"/>
                  </a:schemeClr>
                </a:solidFill>
              </a:rPr>
              <a:t>gondolatok</a:t>
            </a:r>
            <a:r>
              <a:rPr lang="sl-SI" i="1" dirty="0">
                <a:solidFill>
                  <a:schemeClr val="accent3">
                    <a:lumMod val="50000"/>
                  </a:schemeClr>
                </a:solidFill>
              </a:rPr>
              <a:t> </a:t>
            </a:r>
            <a:r>
              <a:rPr lang="sl-SI" i="1" dirty="0" err="1">
                <a:solidFill>
                  <a:schemeClr val="accent3">
                    <a:lumMod val="50000"/>
                  </a:schemeClr>
                </a:solidFill>
              </a:rPr>
              <a:t>világából</a:t>
            </a:r>
            <a:r>
              <a:rPr lang="sl-SI" i="1" dirty="0">
                <a:solidFill>
                  <a:schemeClr val="accent3">
                    <a:lumMod val="50000"/>
                  </a:schemeClr>
                </a:solidFill>
              </a:rPr>
              <a:t> </a:t>
            </a:r>
            <a:r>
              <a:rPr lang="sl-SI" i="1" dirty="0" err="1">
                <a:solidFill>
                  <a:schemeClr val="accent3">
                    <a:lumMod val="50000"/>
                  </a:schemeClr>
                </a:solidFill>
              </a:rPr>
              <a:t>való</a:t>
            </a:r>
            <a:r>
              <a:rPr lang="sl-SI" i="1" dirty="0">
                <a:solidFill>
                  <a:schemeClr val="accent3">
                    <a:lumMod val="50000"/>
                  </a:schemeClr>
                </a:solidFill>
              </a:rPr>
              <a:t> </a:t>
            </a:r>
            <a:r>
              <a:rPr lang="sl-SI" i="1" dirty="0" err="1">
                <a:solidFill>
                  <a:schemeClr val="accent3">
                    <a:lumMod val="50000"/>
                  </a:schemeClr>
                </a:solidFill>
              </a:rPr>
              <a:t>kilépésre</a:t>
            </a:r>
            <a:r>
              <a:rPr lang="sl-SI" i="1" dirty="0">
                <a:solidFill>
                  <a:schemeClr val="accent3">
                    <a:lumMod val="50000"/>
                  </a:schemeClr>
                </a:solidFill>
              </a:rPr>
              <a:t>. </a:t>
            </a:r>
            <a:r>
              <a:rPr lang="sl-SI" i="1" dirty="0" err="1">
                <a:solidFill>
                  <a:schemeClr val="accent3">
                    <a:lumMod val="50000"/>
                  </a:schemeClr>
                </a:solidFill>
              </a:rPr>
              <a:t>Természetesen</a:t>
            </a:r>
            <a:r>
              <a:rPr lang="sl-SI" i="1" dirty="0">
                <a:solidFill>
                  <a:schemeClr val="accent3">
                    <a:lumMod val="50000"/>
                  </a:schemeClr>
                </a:solidFill>
              </a:rPr>
              <a:t> </a:t>
            </a:r>
            <a:r>
              <a:rPr lang="sl-SI" i="1" dirty="0" err="1">
                <a:solidFill>
                  <a:schemeClr val="accent3">
                    <a:lumMod val="50000"/>
                  </a:schemeClr>
                </a:solidFill>
              </a:rPr>
              <a:t>az</a:t>
            </a:r>
            <a:r>
              <a:rPr lang="sl-SI" i="1" dirty="0">
                <a:solidFill>
                  <a:schemeClr val="accent3">
                    <a:lumMod val="50000"/>
                  </a:schemeClr>
                </a:solidFill>
              </a:rPr>
              <a:t> </a:t>
            </a:r>
            <a:r>
              <a:rPr lang="sl-SI" i="1" dirty="0" err="1">
                <a:solidFill>
                  <a:schemeClr val="accent3">
                    <a:lumMod val="50000"/>
                  </a:schemeClr>
                </a:solidFill>
              </a:rPr>
              <a:t>elménk</a:t>
            </a:r>
            <a:r>
              <a:rPr lang="sl-SI" i="1" dirty="0">
                <a:solidFill>
                  <a:schemeClr val="accent3">
                    <a:lumMod val="50000"/>
                  </a:schemeClr>
                </a:solidFill>
              </a:rPr>
              <a:t> </a:t>
            </a:r>
            <a:r>
              <a:rPr lang="sl-SI" i="1" dirty="0" err="1">
                <a:solidFill>
                  <a:schemeClr val="accent3">
                    <a:lumMod val="50000"/>
                  </a:schemeClr>
                </a:solidFill>
              </a:rPr>
              <a:t>kezdetben</a:t>
            </a:r>
            <a:r>
              <a:rPr lang="sl-SI" i="1" dirty="0">
                <a:solidFill>
                  <a:schemeClr val="accent3">
                    <a:lumMod val="50000"/>
                  </a:schemeClr>
                </a:solidFill>
              </a:rPr>
              <a:t> </a:t>
            </a:r>
            <a:r>
              <a:rPr lang="sl-SI" i="1" dirty="0" err="1">
                <a:solidFill>
                  <a:schemeClr val="accent3">
                    <a:lumMod val="50000"/>
                  </a:schemeClr>
                </a:solidFill>
              </a:rPr>
              <a:t>olyan</a:t>
            </a:r>
            <a:r>
              <a:rPr lang="sl-SI" i="1" dirty="0">
                <a:solidFill>
                  <a:schemeClr val="accent3">
                    <a:lumMod val="50000"/>
                  </a:schemeClr>
                </a:solidFill>
              </a:rPr>
              <a:t>, </a:t>
            </a:r>
            <a:r>
              <a:rPr lang="sl-SI" i="1" dirty="0" err="1">
                <a:solidFill>
                  <a:schemeClr val="accent3">
                    <a:lumMod val="50000"/>
                  </a:schemeClr>
                </a:solidFill>
              </a:rPr>
              <a:t>mint</a:t>
            </a:r>
            <a:r>
              <a:rPr lang="sl-SI" i="1" dirty="0">
                <a:solidFill>
                  <a:schemeClr val="accent3">
                    <a:lumMod val="50000"/>
                  </a:schemeClr>
                </a:solidFill>
              </a:rPr>
              <a:t> </a:t>
            </a:r>
            <a:r>
              <a:rPr lang="sl-SI" i="1" dirty="0" err="1">
                <a:solidFill>
                  <a:schemeClr val="accent3">
                    <a:lumMod val="50000"/>
                  </a:schemeClr>
                </a:solidFill>
              </a:rPr>
              <a:t>egy</a:t>
            </a:r>
            <a:r>
              <a:rPr lang="sl-SI" i="1" dirty="0">
                <a:solidFill>
                  <a:schemeClr val="accent3">
                    <a:lumMod val="50000"/>
                  </a:schemeClr>
                </a:solidFill>
              </a:rPr>
              <a:t> </a:t>
            </a:r>
            <a:r>
              <a:rPr lang="sl-SI" i="1" dirty="0" err="1">
                <a:solidFill>
                  <a:schemeClr val="accent3">
                    <a:lumMod val="50000"/>
                  </a:schemeClr>
                </a:solidFill>
              </a:rPr>
              <a:t>szelídítetlen</a:t>
            </a:r>
            <a:r>
              <a:rPr lang="sl-SI" i="1" dirty="0">
                <a:solidFill>
                  <a:schemeClr val="accent3">
                    <a:lumMod val="50000"/>
                  </a:schemeClr>
                </a:solidFill>
              </a:rPr>
              <a:t> </a:t>
            </a:r>
            <a:r>
              <a:rPr lang="sl-SI" i="1" dirty="0" err="1">
                <a:solidFill>
                  <a:schemeClr val="accent3">
                    <a:lumMod val="50000"/>
                  </a:schemeClr>
                </a:solidFill>
              </a:rPr>
              <a:t>állat</a:t>
            </a:r>
            <a:r>
              <a:rPr lang="sl-SI" i="1" dirty="0">
                <a:solidFill>
                  <a:schemeClr val="accent3">
                    <a:lumMod val="50000"/>
                  </a:schemeClr>
                </a:solidFill>
              </a:rPr>
              <a:t>, </a:t>
            </a:r>
            <a:r>
              <a:rPr lang="sl-SI" i="1" dirty="0" err="1">
                <a:solidFill>
                  <a:schemeClr val="accent3">
                    <a:lumMod val="50000"/>
                  </a:schemeClr>
                </a:solidFill>
              </a:rPr>
              <a:t>amely</a:t>
            </a:r>
            <a:r>
              <a:rPr lang="sl-SI" i="1" dirty="0">
                <a:solidFill>
                  <a:schemeClr val="accent3">
                    <a:lumMod val="50000"/>
                  </a:schemeClr>
                </a:solidFill>
              </a:rPr>
              <a:t> </a:t>
            </a:r>
            <a:r>
              <a:rPr lang="sl-SI" i="1" dirty="0" err="1">
                <a:solidFill>
                  <a:schemeClr val="accent3">
                    <a:lumMod val="50000"/>
                  </a:schemeClr>
                </a:solidFill>
              </a:rPr>
              <a:t>futkos</a:t>
            </a:r>
            <a:r>
              <a:rPr lang="sl-SI" i="1" dirty="0">
                <a:solidFill>
                  <a:schemeClr val="accent3">
                    <a:lumMod val="50000"/>
                  </a:schemeClr>
                </a:solidFill>
              </a:rPr>
              <a:t> és </a:t>
            </a:r>
            <a:r>
              <a:rPr lang="sl-SI" i="1" dirty="0" err="1">
                <a:solidFill>
                  <a:schemeClr val="accent3">
                    <a:lumMod val="50000"/>
                  </a:schemeClr>
                </a:solidFill>
              </a:rPr>
              <a:t>ugrándozik</a:t>
            </a:r>
            <a:r>
              <a:rPr lang="sl-SI" i="1" dirty="0">
                <a:solidFill>
                  <a:schemeClr val="accent3">
                    <a:lumMod val="50000"/>
                  </a:schemeClr>
                </a:solidFill>
              </a:rPr>
              <a:t>, és </a:t>
            </a:r>
            <a:r>
              <a:rPr lang="sl-SI" i="1" dirty="0" err="1">
                <a:solidFill>
                  <a:schemeClr val="accent3">
                    <a:lumMod val="50000"/>
                  </a:schemeClr>
                </a:solidFill>
              </a:rPr>
              <a:t>semmiképpen</a:t>
            </a:r>
            <a:r>
              <a:rPr lang="sl-SI" i="1" dirty="0">
                <a:solidFill>
                  <a:schemeClr val="accent3">
                    <a:lumMod val="50000"/>
                  </a:schemeClr>
                </a:solidFill>
              </a:rPr>
              <a:t> sem </a:t>
            </a:r>
            <a:r>
              <a:rPr lang="sl-SI" i="1" dirty="0" err="1">
                <a:solidFill>
                  <a:schemeClr val="accent3">
                    <a:lumMod val="50000"/>
                  </a:schemeClr>
                </a:solidFill>
              </a:rPr>
              <a:t>akar</a:t>
            </a:r>
            <a:r>
              <a:rPr lang="sl-SI" i="1" dirty="0">
                <a:solidFill>
                  <a:schemeClr val="accent3">
                    <a:lumMod val="50000"/>
                  </a:schemeClr>
                </a:solidFill>
              </a:rPr>
              <a:t> </a:t>
            </a:r>
            <a:r>
              <a:rPr lang="sl-SI" i="1" dirty="0" err="1">
                <a:solidFill>
                  <a:schemeClr val="accent3">
                    <a:lumMod val="50000"/>
                  </a:schemeClr>
                </a:solidFill>
              </a:rPr>
              <a:t>megnyugodni</a:t>
            </a:r>
            <a:r>
              <a:rPr lang="sl-SI" i="1" dirty="0">
                <a:solidFill>
                  <a:schemeClr val="accent3">
                    <a:lumMod val="50000"/>
                  </a:schemeClr>
                </a:solidFill>
              </a:rPr>
              <a:t>.</a:t>
            </a:r>
            <a:endParaRPr lang="sl-SI" dirty="0">
              <a:solidFill>
                <a:schemeClr val="accent3">
                  <a:lumMod val="50000"/>
                </a:schemeClr>
              </a:solidFill>
            </a:endParaRPr>
          </a:p>
          <a:p>
            <a:pPr marL="0" indent="0">
              <a:buNone/>
            </a:pPr>
            <a:endParaRPr lang="sl-SI" dirty="0"/>
          </a:p>
        </p:txBody>
      </p:sp>
      <p:pic>
        <p:nvPicPr>
          <p:cNvPr id="13" name="Picture 12">
            <a:extLst>
              <a:ext uri="{FF2B5EF4-FFF2-40B4-BE49-F238E27FC236}">
                <a16:creationId xmlns:a16="http://schemas.microsoft.com/office/drawing/2014/main" id="{9A7B6EFA-ACF3-41CC-BB91-93FDFD3F421F}"/>
              </a:ext>
            </a:extLst>
          </p:cNvPr>
          <p:cNvPicPr>
            <a:picLocks noChangeAspect="1"/>
          </p:cNvPicPr>
          <p:nvPr/>
        </p:nvPicPr>
        <p:blipFill>
          <a:blip r:embed="rId2"/>
          <a:stretch>
            <a:fillRect/>
          </a:stretch>
        </p:blipFill>
        <p:spPr>
          <a:xfrm>
            <a:off x="3567845" y="4441100"/>
            <a:ext cx="4290696" cy="1830696"/>
          </a:xfrm>
          <a:prstGeom prst="rect">
            <a:avLst/>
          </a:prstGeom>
        </p:spPr>
      </p:pic>
    </p:spTree>
    <p:extLst>
      <p:ext uri="{BB962C8B-B14F-4D97-AF65-F5344CB8AC3E}">
        <p14:creationId xmlns:p14="http://schemas.microsoft.com/office/powerpoint/2010/main" val="62264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81E17E-78E9-434E-BEFA-A32C7C1FC562}"/>
              </a:ext>
            </a:extLst>
          </p:cNvPr>
          <p:cNvSpPr>
            <a:spLocks noGrp="1"/>
          </p:cNvSpPr>
          <p:nvPr>
            <p:ph sz="half" idx="2"/>
          </p:nvPr>
        </p:nvSpPr>
        <p:spPr>
          <a:xfrm>
            <a:off x="1150690" y="948653"/>
            <a:ext cx="10058400" cy="3570337"/>
          </a:xfrm>
        </p:spPr>
        <p:txBody>
          <a:bodyPr>
            <a:normAutofit/>
          </a:bodyPr>
          <a:lstStyle/>
          <a:p>
            <a:pPr marL="0" indent="0">
              <a:buNone/>
            </a:pPr>
            <a:r>
              <a:rPr lang="sl-SI" b="1" i="1" dirty="0">
                <a:solidFill>
                  <a:schemeClr val="tx2"/>
                </a:solidFill>
              </a:rPr>
              <a:t>Kako naj meditiram</a:t>
            </a:r>
            <a:r>
              <a:rPr lang="sl-SI" b="1" i="1" dirty="0" smtClean="0">
                <a:solidFill>
                  <a:schemeClr val="tx2"/>
                </a:solidFill>
              </a:rPr>
              <a:t>?/</a:t>
            </a:r>
            <a:r>
              <a:rPr lang="sl-SI" b="1" i="1" dirty="0" err="1" smtClean="0">
                <a:solidFill>
                  <a:schemeClr val="tx2"/>
                </a:solidFill>
              </a:rPr>
              <a:t>Hogy</a:t>
            </a:r>
            <a:r>
              <a:rPr lang="sl-SI" b="1" i="1" dirty="0" smtClean="0">
                <a:solidFill>
                  <a:schemeClr val="tx2"/>
                </a:solidFill>
              </a:rPr>
              <a:t> </a:t>
            </a:r>
            <a:r>
              <a:rPr lang="sl-SI" b="1" i="1" dirty="0" err="1" smtClean="0">
                <a:solidFill>
                  <a:schemeClr val="tx2"/>
                </a:solidFill>
              </a:rPr>
              <a:t>meditáljak</a:t>
            </a:r>
            <a:r>
              <a:rPr lang="sl-SI" b="1" i="1" dirty="0" smtClean="0">
                <a:solidFill>
                  <a:schemeClr val="tx2"/>
                </a:solidFill>
              </a:rPr>
              <a:t>?</a:t>
            </a:r>
            <a:endParaRPr lang="sl-SI" dirty="0">
              <a:solidFill>
                <a:schemeClr val="tx2"/>
              </a:solidFill>
            </a:endParaRPr>
          </a:p>
          <a:p>
            <a:pPr marL="0" indent="0">
              <a:buNone/>
            </a:pPr>
            <a:r>
              <a:rPr lang="sl-SI" sz="2000" i="1" dirty="0">
                <a:solidFill>
                  <a:schemeClr val="tx2"/>
                </a:solidFill>
              </a:rPr>
              <a:t>Vse misli dopustimo, ničemur se ne upiramo. Ko uspemo gledati med meditacijo tok naših misli, kot da bi se skozi nas vrtel film, se ne vpletamo vanje, jim ne dajemo več pozornosti in s tem energije. Ker jih ne hranimo več, počasi izginjajo in mi se znajdemo v blagodejni tišini, ki nas zdravi in pomirja</a:t>
            </a:r>
            <a:r>
              <a:rPr lang="sl-SI" sz="2000" i="1" dirty="0" smtClean="0">
                <a:solidFill>
                  <a:schemeClr val="tx2"/>
                </a:solidFill>
              </a:rPr>
              <a:t>./</a:t>
            </a:r>
            <a:r>
              <a:rPr lang="hu-HU" sz="2000" i="1" dirty="0">
                <a:solidFill>
                  <a:schemeClr val="accent3">
                    <a:lumMod val="50000"/>
                  </a:schemeClr>
                </a:solidFill>
              </a:rPr>
              <a:t>Minden gondolatot engedjünk meg magunkmak, amely átvillan az </a:t>
            </a:r>
            <a:r>
              <a:rPr lang="hu-HU" sz="2000" i="1" dirty="0" smtClean="0">
                <a:solidFill>
                  <a:schemeClr val="accent3">
                    <a:lumMod val="50000"/>
                  </a:schemeClr>
                </a:solidFill>
              </a:rPr>
              <a:t>elménken</a:t>
            </a:r>
            <a:r>
              <a:rPr lang="hu-HU" sz="2000" i="1" dirty="0">
                <a:solidFill>
                  <a:schemeClr val="accent3">
                    <a:lumMod val="50000"/>
                  </a:schemeClr>
                </a:solidFill>
              </a:rPr>
              <a:t>, </a:t>
            </a:r>
            <a:r>
              <a:rPr lang="hu-HU" sz="2000" i="1" dirty="0" smtClean="0">
                <a:solidFill>
                  <a:schemeClr val="accent3">
                    <a:lumMod val="50000"/>
                  </a:schemeClr>
                </a:solidFill>
              </a:rPr>
              <a:t>semelyiknek </a:t>
            </a:r>
            <a:r>
              <a:rPr lang="hu-HU" sz="2000" i="1" dirty="0">
                <a:solidFill>
                  <a:schemeClr val="accent3">
                    <a:lumMod val="50000"/>
                  </a:schemeClr>
                </a:solidFill>
              </a:rPr>
              <a:t>se álljunk ellen. Amikor sikerül úgy megfigyelnünk gondolataink áramlását a meditáció során, mintha egy film peregne le, mi pedig mint kivülállók </a:t>
            </a:r>
            <a:r>
              <a:rPr lang="hu-HU" sz="2000" i="1" dirty="0" smtClean="0">
                <a:solidFill>
                  <a:schemeClr val="accent3">
                    <a:lumMod val="50000"/>
                  </a:schemeClr>
                </a:solidFill>
              </a:rPr>
              <a:t>szemléljük azt, akkor már </a:t>
            </a:r>
            <a:r>
              <a:rPr lang="hu-HU" sz="2000" i="1" dirty="0">
                <a:solidFill>
                  <a:schemeClr val="accent3">
                    <a:lumMod val="50000"/>
                  </a:schemeClr>
                </a:solidFill>
              </a:rPr>
              <a:t>nem </a:t>
            </a:r>
            <a:r>
              <a:rPr lang="hu-HU" sz="2000" i="1" dirty="0" smtClean="0">
                <a:solidFill>
                  <a:schemeClr val="accent3">
                    <a:lumMod val="50000"/>
                  </a:schemeClr>
                </a:solidFill>
              </a:rPr>
              <a:t>fordítunk nekik </a:t>
            </a:r>
            <a:r>
              <a:rPr lang="hu-HU" sz="2000" i="1" dirty="0">
                <a:solidFill>
                  <a:schemeClr val="accent3">
                    <a:lumMod val="50000"/>
                  </a:schemeClr>
                </a:solidFill>
              </a:rPr>
              <a:t>nagyobb </a:t>
            </a:r>
            <a:r>
              <a:rPr lang="hu-HU" sz="2000" i="1" dirty="0" smtClean="0">
                <a:solidFill>
                  <a:schemeClr val="accent3">
                    <a:lumMod val="50000"/>
                  </a:schemeClr>
                </a:solidFill>
              </a:rPr>
              <a:t>figyelmet, </a:t>
            </a:r>
            <a:r>
              <a:rPr lang="hu-HU" sz="2000" i="1" dirty="0">
                <a:solidFill>
                  <a:schemeClr val="accent3">
                    <a:lumMod val="50000"/>
                  </a:schemeClr>
                </a:solidFill>
              </a:rPr>
              <a:t>és ezáltal </a:t>
            </a:r>
            <a:r>
              <a:rPr lang="hu-HU" sz="2000" i="1" dirty="0" smtClean="0">
                <a:solidFill>
                  <a:schemeClr val="accent3">
                    <a:lumMod val="50000"/>
                  </a:schemeClr>
                </a:solidFill>
              </a:rPr>
              <a:t>energiát se </a:t>
            </a:r>
            <a:r>
              <a:rPr lang="hu-HU" sz="2000" i="1" dirty="0">
                <a:solidFill>
                  <a:schemeClr val="accent3">
                    <a:lumMod val="50000"/>
                  </a:schemeClr>
                </a:solidFill>
              </a:rPr>
              <a:t>gondolatainknak. Mivel már nem </a:t>
            </a:r>
            <a:r>
              <a:rPr lang="hu-HU" sz="2000" i="1" dirty="0" smtClean="0">
                <a:solidFill>
                  <a:schemeClr val="accent3">
                    <a:lumMod val="50000"/>
                  </a:schemeClr>
                </a:solidFill>
              </a:rPr>
              <a:t>„etetjük” </a:t>
            </a:r>
            <a:r>
              <a:rPr lang="hu-HU" sz="2000" i="1" dirty="0">
                <a:solidFill>
                  <a:schemeClr val="accent3">
                    <a:lumMod val="50000"/>
                  </a:schemeClr>
                </a:solidFill>
              </a:rPr>
              <a:t>őket, lassan eltűnnek, és jótékony csendben találjuk magunkat, amely gyógyít és </a:t>
            </a:r>
            <a:r>
              <a:rPr lang="hu-HU" sz="2000" i="1" dirty="0" smtClean="0">
                <a:solidFill>
                  <a:schemeClr val="accent3">
                    <a:lumMod val="50000"/>
                  </a:schemeClr>
                </a:solidFill>
              </a:rPr>
              <a:t>nyugtat.</a:t>
            </a:r>
            <a:endParaRPr lang="sl-SI" sz="2000" dirty="0">
              <a:solidFill>
                <a:schemeClr val="accent3">
                  <a:lumMod val="50000"/>
                </a:schemeClr>
              </a:solidFill>
            </a:endParaRPr>
          </a:p>
          <a:p>
            <a:pPr marL="0" indent="0">
              <a:buNone/>
            </a:pPr>
            <a:endParaRPr lang="sl-SI" dirty="0">
              <a:solidFill>
                <a:schemeClr val="tx2"/>
              </a:solidFill>
            </a:endParaRPr>
          </a:p>
          <a:p>
            <a:pPr marL="0" indent="0">
              <a:buNone/>
            </a:pPr>
            <a:endParaRPr lang="sl-SI" dirty="0"/>
          </a:p>
        </p:txBody>
      </p:sp>
      <p:pic>
        <p:nvPicPr>
          <p:cNvPr id="2" name="Picture 1">
            <a:extLst>
              <a:ext uri="{FF2B5EF4-FFF2-40B4-BE49-F238E27FC236}">
                <a16:creationId xmlns:a16="http://schemas.microsoft.com/office/drawing/2014/main" id="{0A5DACD3-2E94-4407-A0EC-6F513ED75056}"/>
              </a:ext>
            </a:extLst>
          </p:cNvPr>
          <p:cNvPicPr>
            <a:picLocks noChangeAspect="1"/>
          </p:cNvPicPr>
          <p:nvPr/>
        </p:nvPicPr>
        <p:blipFill>
          <a:blip r:embed="rId2"/>
          <a:stretch>
            <a:fillRect/>
          </a:stretch>
        </p:blipFill>
        <p:spPr>
          <a:xfrm>
            <a:off x="4268509" y="4299560"/>
            <a:ext cx="3326219" cy="1914324"/>
          </a:xfrm>
          <a:prstGeom prst="rect">
            <a:avLst/>
          </a:prstGeom>
        </p:spPr>
      </p:pic>
    </p:spTree>
    <p:extLst>
      <p:ext uri="{BB962C8B-B14F-4D97-AF65-F5344CB8AC3E}">
        <p14:creationId xmlns:p14="http://schemas.microsoft.com/office/powerpoint/2010/main" val="68104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76502" y="1733592"/>
            <a:ext cx="10058400" cy="1096861"/>
          </a:xfrm>
        </p:spPr>
        <p:txBody>
          <a:bodyPr/>
          <a:lstStyle/>
          <a:p>
            <a:r>
              <a:rPr lang="en-US" dirty="0" err="1">
                <a:hlinkClick r:id="rId2"/>
              </a:rPr>
              <a:t>Vodena</a:t>
            </a:r>
            <a:r>
              <a:rPr lang="en-US" dirty="0">
                <a:hlinkClick r:id="rId2"/>
              </a:rPr>
              <a:t> </a:t>
            </a:r>
            <a:r>
              <a:rPr lang="en-US" dirty="0" err="1">
                <a:hlinkClick r:id="rId2"/>
              </a:rPr>
              <a:t>meditacija</a:t>
            </a:r>
            <a:endParaRPr lang="en-US" dirty="0"/>
          </a:p>
        </p:txBody>
      </p:sp>
      <p:sp>
        <p:nvSpPr>
          <p:cNvPr id="8" name="Content Placeholder 7">
            <a:extLst>
              <a:ext uri="{FF2B5EF4-FFF2-40B4-BE49-F238E27FC236}">
                <a16:creationId xmlns:a16="http://schemas.microsoft.com/office/drawing/2014/main" id="{487043D0-3063-4416-82F8-A742A96B7732}"/>
              </a:ext>
            </a:extLst>
          </p:cNvPr>
          <p:cNvSpPr>
            <a:spLocks noGrp="1"/>
          </p:cNvSpPr>
          <p:nvPr>
            <p:ph sz="half" idx="2"/>
          </p:nvPr>
        </p:nvSpPr>
        <p:spPr>
          <a:xfrm>
            <a:off x="1190537" y="1032544"/>
            <a:ext cx="10058399" cy="4739606"/>
          </a:xfrm>
        </p:spPr>
        <p:txBody>
          <a:bodyPr>
            <a:normAutofit/>
          </a:bodyPr>
          <a:lstStyle/>
          <a:p>
            <a:pPr marL="0" indent="0" algn="ctr">
              <a:buNone/>
            </a:pPr>
            <a:r>
              <a:rPr lang="sl-SI" dirty="0">
                <a:solidFill>
                  <a:schemeClr val="tx2"/>
                </a:solidFill>
              </a:rPr>
              <a:t>Zdaj pa si le odpri priponko in uživaj v vodeni </a:t>
            </a:r>
            <a:r>
              <a:rPr lang="sl-SI" dirty="0" smtClean="0">
                <a:solidFill>
                  <a:schemeClr val="tx2"/>
                </a:solidFill>
              </a:rPr>
              <a:t>meditaciji .../</a:t>
            </a:r>
          </a:p>
          <a:p>
            <a:pPr marL="0" indent="0" algn="ctr">
              <a:buNone/>
            </a:pPr>
            <a:r>
              <a:rPr lang="sl-SI" dirty="0">
                <a:solidFill>
                  <a:schemeClr val="accent3">
                    <a:lumMod val="50000"/>
                  </a:schemeClr>
                </a:solidFill>
              </a:rPr>
              <a:t>Most </a:t>
            </a:r>
            <a:r>
              <a:rPr lang="sl-SI" dirty="0" err="1" smtClean="0">
                <a:solidFill>
                  <a:schemeClr val="accent3">
                    <a:lumMod val="50000"/>
                  </a:schemeClr>
                </a:solidFill>
              </a:rPr>
              <a:t>kattints</a:t>
            </a:r>
            <a:r>
              <a:rPr lang="sl-SI" dirty="0">
                <a:solidFill>
                  <a:schemeClr val="accent3">
                    <a:lumMod val="50000"/>
                  </a:schemeClr>
                </a:solidFill>
              </a:rPr>
              <a:t> </a:t>
            </a:r>
            <a:r>
              <a:rPr lang="sl-SI" dirty="0" smtClean="0">
                <a:solidFill>
                  <a:schemeClr val="accent3">
                    <a:lumMod val="50000"/>
                  </a:schemeClr>
                </a:solidFill>
              </a:rPr>
              <a:t>a </a:t>
            </a:r>
            <a:r>
              <a:rPr lang="sl-SI" dirty="0" err="1" smtClean="0">
                <a:solidFill>
                  <a:schemeClr val="accent3">
                    <a:lumMod val="50000"/>
                  </a:schemeClr>
                </a:solidFill>
              </a:rPr>
              <a:t>linkre</a:t>
            </a:r>
            <a:r>
              <a:rPr lang="sl-SI" dirty="0" smtClean="0">
                <a:solidFill>
                  <a:schemeClr val="accent3">
                    <a:lumMod val="50000"/>
                  </a:schemeClr>
                </a:solidFill>
              </a:rPr>
              <a:t>, </a:t>
            </a:r>
            <a:r>
              <a:rPr lang="sl-SI" dirty="0">
                <a:solidFill>
                  <a:schemeClr val="accent3">
                    <a:lumMod val="50000"/>
                  </a:schemeClr>
                </a:solidFill>
              </a:rPr>
              <a:t>és </a:t>
            </a:r>
            <a:r>
              <a:rPr lang="sl-SI" dirty="0" err="1">
                <a:solidFill>
                  <a:schemeClr val="accent3">
                    <a:lumMod val="50000"/>
                  </a:schemeClr>
                </a:solidFill>
              </a:rPr>
              <a:t>élvezd</a:t>
            </a:r>
            <a:r>
              <a:rPr lang="sl-SI" dirty="0">
                <a:solidFill>
                  <a:schemeClr val="accent3">
                    <a:lumMod val="50000"/>
                  </a:schemeClr>
                </a:solidFill>
              </a:rPr>
              <a:t> a </a:t>
            </a:r>
            <a:r>
              <a:rPr lang="sl-SI" dirty="0" err="1">
                <a:solidFill>
                  <a:schemeClr val="accent3">
                    <a:lumMod val="50000"/>
                  </a:schemeClr>
                </a:solidFill>
              </a:rPr>
              <a:t>vezetett</a:t>
            </a:r>
            <a:r>
              <a:rPr lang="sl-SI" dirty="0">
                <a:solidFill>
                  <a:schemeClr val="accent3">
                    <a:lumMod val="50000"/>
                  </a:schemeClr>
                </a:solidFill>
              </a:rPr>
              <a:t> </a:t>
            </a:r>
            <a:r>
              <a:rPr lang="sl-SI" dirty="0" err="1">
                <a:solidFill>
                  <a:schemeClr val="accent3">
                    <a:lumMod val="50000"/>
                  </a:schemeClr>
                </a:solidFill>
              </a:rPr>
              <a:t>meditációt</a:t>
            </a:r>
            <a:r>
              <a:rPr lang="sl-SI" dirty="0">
                <a:solidFill>
                  <a:schemeClr val="accent3">
                    <a:lumMod val="50000"/>
                  </a:schemeClr>
                </a:solidFill>
              </a:rPr>
              <a:t> </a:t>
            </a:r>
            <a:r>
              <a:rPr lang="sl-SI" dirty="0" smtClean="0">
                <a:solidFill>
                  <a:schemeClr val="accent3">
                    <a:lumMod val="50000"/>
                  </a:schemeClr>
                </a:solidFill>
              </a:rPr>
              <a:t>...</a:t>
            </a:r>
          </a:p>
          <a:p>
            <a:pPr marL="0" indent="0" algn="ctr">
              <a:buNone/>
            </a:pPr>
            <a:endParaRPr lang="sl-SI" b="1" dirty="0">
              <a:solidFill>
                <a:schemeClr val="accent3">
                  <a:lumMod val="50000"/>
                </a:schemeClr>
              </a:solidFill>
            </a:endParaRPr>
          </a:p>
          <a:p>
            <a:pPr marL="0" indent="0">
              <a:buNone/>
            </a:pPr>
            <a:r>
              <a:rPr lang="sl-SI" b="1" dirty="0">
                <a:solidFill>
                  <a:schemeClr val="tx2"/>
                </a:solidFill>
              </a:rPr>
              <a:t>               </a:t>
            </a:r>
            <a:r>
              <a:rPr lang="sl-SI" sz="1800" b="1" dirty="0" smtClean="0">
                <a:solidFill>
                  <a:schemeClr val="tx2"/>
                </a:solidFill>
              </a:rPr>
              <a:t>Če želiš meditacijo poslušat v slovenskem jeziku klikni na besedo „Vodena meditacija“./Ha </a:t>
            </a:r>
            <a:r>
              <a:rPr lang="sl-SI" sz="1800" b="1" dirty="0" err="1" smtClean="0">
                <a:solidFill>
                  <a:schemeClr val="tx2"/>
                </a:solidFill>
              </a:rPr>
              <a:t>magyar</a:t>
            </a:r>
            <a:r>
              <a:rPr lang="sl-SI" sz="1800" b="1" dirty="0" smtClean="0">
                <a:solidFill>
                  <a:schemeClr val="tx2"/>
                </a:solidFill>
              </a:rPr>
              <a:t> </a:t>
            </a:r>
            <a:r>
              <a:rPr lang="sl-SI" sz="1800" b="1" dirty="0" err="1" smtClean="0">
                <a:solidFill>
                  <a:schemeClr val="tx2"/>
                </a:solidFill>
              </a:rPr>
              <a:t>nyelven</a:t>
            </a:r>
            <a:r>
              <a:rPr lang="sl-SI" sz="1800" b="1" dirty="0" smtClean="0">
                <a:solidFill>
                  <a:schemeClr val="tx2"/>
                </a:solidFill>
              </a:rPr>
              <a:t> </a:t>
            </a:r>
            <a:r>
              <a:rPr lang="sl-SI" sz="1800" b="1" dirty="0" err="1" smtClean="0">
                <a:solidFill>
                  <a:schemeClr val="tx2"/>
                </a:solidFill>
              </a:rPr>
              <a:t>szeretnéd</a:t>
            </a:r>
            <a:r>
              <a:rPr lang="sl-SI" sz="1800" b="1" dirty="0" smtClean="0">
                <a:solidFill>
                  <a:schemeClr val="tx2"/>
                </a:solidFill>
              </a:rPr>
              <a:t> </a:t>
            </a:r>
            <a:r>
              <a:rPr lang="sl-SI" sz="1800" b="1" dirty="0" err="1" smtClean="0">
                <a:solidFill>
                  <a:schemeClr val="tx2"/>
                </a:solidFill>
              </a:rPr>
              <a:t>hallgatni</a:t>
            </a:r>
            <a:r>
              <a:rPr lang="sl-SI" sz="1800" b="1" dirty="0" smtClean="0">
                <a:solidFill>
                  <a:schemeClr val="tx2"/>
                </a:solidFill>
              </a:rPr>
              <a:t> a </a:t>
            </a:r>
            <a:r>
              <a:rPr lang="sl-SI" sz="1800" b="1" dirty="0" err="1" smtClean="0">
                <a:solidFill>
                  <a:schemeClr val="tx2"/>
                </a:solidFill>
              </a:rPr>
              <a:t>meditációt</a:t>
            </a:r>
            <a:r>
              <a:rPr lang="sl-SI" sz="1800" b="1" dirty="0" smtClean="0">
                <a:solidFill>
                  <a:schemeClr val="tx2"/>
                </a:solidFill>
              </a:rPr>
              <a:t>, </a:t>
            </a:r>
            <a:r>
              <a:rPr lang="sl-SI" sz="1800" b="1" dirty="0" err="1" smtClean="0">
                <a:solidFill>
                  <a:schemeClr val="tx2"/>
                </a:solidFill>
              </a:rPr>
              <a:t>kattints</a:t>
            </a:r>
            <a:r>
              <a:rPr lang="sl-SI" sz="1800" b="1" dirty="0" smtClean="0">
                <a:solidFill>
                  <a:schemeClr val="tx2"/>
                </a:solidFill>
              </a:rPr>
              <a:t> a „</a:t>
            </a:r>
            <a:r>
              <a:rPr lang="sl-SI" sz="1800" b="1" dirty="0" err="1" smtClean="0">
                <a:solidFill>
                  <a:schemeClr val="tx2"/>
                </a:solidFill>
              </a:rPr>
              <a:t>Vezetett</a:t>
            </a:r>
            <a:r>
              <a:rPr lang="sl-SI" sz="1800" b="1" dirty="0" smtClean="0">
                <a:solidFill>
                  <a:schemeClr val="tx2"/>
                </a:solidFill>
              </a:rPr>
              <a:t> </a:t>
            </a:r>
            <a:r>
              <a:rPr lang="sl-SI" sz="1800" b="1" dirty="0" err="1" smtClean="0">
                <a:solidFill>
                  <a:schemeClr val="tx2"/>
                </a:solidFill>
              </a:rPr>
              <a:t>meditáció</a:t>
            </a:r>
            <a:r>
              <a:rPr lang="sl-SI" sz="1800" b="1" dirty="0" smtClean="0">
                <a:solidFill>
                  <a:schemeClr val="tx2"/>
                </a:solidFill>
              </a:rPr>
              <a:t>“ </a:t>
            </a:r>
            <a:r>
              <a:rPr lang="sl-SI" sz="1800" b="1" dirty="0" err="1" smtClean="0">
                <a:solidFill>
                  <a:schemeClr val="tx2"/>
                </a:solidFill>
              </a:rPr>
              <a:t>szóra</a:t>
            </a:r>
            <a:r>
              <a:rPr lang="sl-SI" sz="1800" b="1" dirty="0" smtClean="0">
                <a:solidFill>
                  <a:schemeClr val="tx2"/>
                </a:solidFill>
              </a:rPr>
              <a:t>.</a:t>
            </a:r>
          </a:p>
          <a:p>
            <a:pPr marL="0" indent="0">
              <a:buNone/>
            </a:pPr>
            <a:r>
              <a:rPr lang="sl-SI" b="1" dirty="0" smtClean="0">
                <a:solidFill>
                  <a:schemeClr val="tx2"/>
                </a:solidFill>
              </a:rPr>
              <a:t>	      </a:t>
            </a:r>
            <a:r>
              <a:rPr lang="sl-SI" sz="3600" dirty="0" err="1" smtClean="0">
                <a:solidFill>
                  <a:schemeClr val="accent3">
                    <a:lumMod val="50000"/>
                  </a:schemeClr>
                </a:solidFill>
                <a:hlinkClick r:id="rId3"/>
              </a:rPr>
              <a:t>Vezetett</a:t>
            </a:r>
            <a:r>
              <a:rPr lang="sl-SI" sz="3600" dirty="0" smtClean="0">
                <a:solidFill>
                  <a:schemeClr val="accent3">
                    <a:lumMod val="50000"/>
                  </a:schemeClr>
                </a:solidFill>
                <a:hlinkClick r:id="rId3"/>
              </a:rPr>
              <a:t> </a:t>
            </a:r>
            <a:r>
              <a:rPr lang="sl-SI" sz="3600" dirty="0" err="1" smtClean="0">
                <a:solidFill>
                  <a:schemeClr val="accent3">
                    <a:lumMod val="50000"/>
                  </a:schemeClr>
                </a:solidFill>
                <a:hlinkClick r:id="rId3"/>
              </a:rPr>
              <a:t>meditáció</a:t>
            </a:r>
            <a:endParaRPr lang="sl-SI" sz="3600" dirty="0" smtClean="0">
              <a:solidFill>
                <a:schemeClr val="accent3">
                  <a:lumMod val="50000"/>
                </a:schemeClr>
              </a:solidFill>
            </a:endParaRPr>
          </a:p>
          <a:p>
            <a:pPr marL="0" indent="0">
              <a:buNone/>
            </a:pPr>
            <a:endParaRPr lang="sl-SI" b="1" dirty="0">
              <a:solidFill>
                <a:schemeClr val="tx2"/>
              </a:solidFill>
            </a:endParaRPr>
          </a:p>
          <a:p>
            <a:pPr marL="0" indent="0">
              <a:buNone/>
            </a:pPr>
            <a:r>
              <a:rPr lang="sl-SI" b="1" dirty="0">
                <a:solidFill>
                  <a:schemeClr val="tx2"/>
                </a:solidFill>
              </a:rPr>
              <a:t> </a:t>
            </a:r>
            <a:r>
              <a:rPr lang="sl-SI" b="1" dirty="0" smtClean="0">
                <a:solidFill>
                  <a:schemeClr val="tx2"/>
                </a:solidFill>
              </a:rPr>
              <a:t>				</a:t>
            </a:r>
            <a:r>
              <a:rPr lang="sl-SI" sz="3600" b="1" dirty="0" smtClean="0">
                <a:solidFill>
                  <a:schemeClr val="accent5">
                    <a:lumMod val="50000"/>
                  </a:schemeClr>
                </a:solidFill>
              </a:rPr>
              <a:t>NAMASTE</a:t>
            </a:r>
            <a:r>
              <a:rPr lang="sl-SI" sz="3600" dirty="0" smtClean="0">
                <a:solidFill>
                  <a:schemeClr val="accent5">
                    <a:lumMod val="50000"/>
                  </a:schemeClr>
                </a:solidFill>
              </a:rPr>
              <a:t> </a:t>
            </a:r>
            <a:endParaRPr lang="sl-SI" dirty="0">
              <a:solidFill>
                <a:schemeClr val="accent5">
                  <a:lumMod val="50000"/>
                </a:schemeClr>
              </a:solidFill>
            </a:endParaRPr>
          </a:p>
          <a:p>
            <a:pPr marL="0" indent="0">
              <a:buNone/>
            </a:pPr>
            <a:endParaRPr lang="sl-SI" dirty="0"/>
          </a:p>
        </p:txBody>
      </p:sp>
    </p:spTree>
    <p:extLst>
      <p:ext uri="{BB962C8B-B14F-4D97-AF65-F5344CB8AC3E}">
        <p14:creationId xmlns:p14="http://schemas.microsoft.com/office/powerpoint/2010/main" val="157050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herry Blossom 16x9">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17.potx" id="{A8D831F9-2DA4-4700-B230-431725864604}" vid="{ED9A2A59-32A4-4461-8593-D9E87F204B18}"/>
    </a:ext>
  </a:extLst>
</a:theme>
</file>

<file path=ppt/theme/theme2.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Feathered</Template>
  <TotalTime>3160</TotalTime>
  <Words>2160</Words>
  <Application>Microsoft Office PowerPoint</Application>
  <PresentationFormat>Širokozaslonsko</PresentationFormat>
  <Paragraphs>149</Paragraphs>
  <Slides>28</Slides>
  <Notes>0</Notes>
  <HiddenSlides>0</HiddenSlides>
  <MMClips>0</MMClips>
  <ScaleCrop>false</ScaleCrop>
  <HeadingPairs>
    <vt:vector size="6" baseType="variant">
      <vt:variant>
        <vt:lpstr>Uporabljene pisave</vt:lpstr>
      </vt:variant>
      <vt:variant>
        <vt:i4>8</vt:i4>
      </vt:variant>
      <vt:variant>
        <vt:lpstr>Tema</vt:lpstr>
      </vt:variant>
      <vt:variant>
        <vt:i4>1</vt:i4>
      </vt:variant>
      <vt:variant>
        <vt:lpstr>Naslovi diapozitivov</vt:lpstr>
      </vt:variant>
      <vt:variant>
        <vt:i4>28</vt:i4>
      </vt:variant>
    </vt:vector>
  </HeadingPairs>
  <TitlesOfParts>
    <vt:vector size="37" baseType="lpstr">
      <vt:lpstr>Arial</vt:lpstr>
      <vt:lpstr>Bahnschrift</vt:lpstr>
      <vt:lpstr>Bernard MT Condensed</vt:lpstr>
      <vt:lpstr>Calibri</vt:lpstr>
      <vt:lpstr>Cambria</vt:lpstr>
      <vt:lpstr>Goudy Stout</vt:lpstr>
      <vt:lpstr>Mistral</vt:lpstr>
      <vt:lpstr>Times New Roman</vt:lpstr>
      <vt:lpstr>Cherry Blossom 16x9</vt:lpstr>
      <vt:lpstr>EKO DAN/ÖKO NAP</vt:lpstr>
      <vt:lpstr>Dragi učenec/učenka! Kedves tanuló!</vt:lpstr>
      <vt:lpstr>ZDRAVJE/EGÉSZSÉG</vt:lpstr>
      <vt:lpstr>Pred začetkom pa še to:/A kezdet előtt:</vt:lpstr>
      <vt:lpstr>PowerPointova predstavitev</vt:lpstr>
      <vt:lpstr>ZA DOBRO JUTRO/JÓREGGELTRE</vt:lpstr>
      <vt:lpstr>PowerPointova predstavitev</vt:lpstr>
      <vt:lpstr>PowerPointova predstavitev</vt:lpstr>
      <vt:lpstr>Vodena meditacija</vt:lpstr>
      <vt:lpstr>PowerPointova predstavitev</vt:lpstr>
      <vt:lpstr>ČAS JE ZA VITAMINE!!!/ITT AZ IDŐ A VITAMINOKRA!!!</vt:lpstr>
      <vt:lpstr>Kako se lotiti izdelave smutija?/ Hogyan készíts smoothie-t?</vt:lpstr>
      <vt:lpstr>Če ti smuti ne „diši“ si pripravi:/ Ha nem kedveled annyira a  smoothie-t, készíts:</vt:lpstr>
      <vt:lpstr>PowerPointova predstavitev</vt:lpstr>
      <vt:lpstr>PowerPointova predstavitev</vt:lpstr>
      <vt:lpstr>PowerPointova predstavitev</vt:lpstr>
      <vt:lpstr>PowerPointova predstavitev</vt:lpstr>
      <vt:lpstr>Sedaj pa te vabim, da sprejmeš enega izmed naslednjih izzivov in se ga resnično lotiš:/ Felhívlak, hogy fogadd el a következő kihívások egyikét, és odaadón foglalkozz vele: </vt:lpstr>
      <vt:lpstr>ŠOLSKI VRTOVI V TEM ČASU CVETIJO IN ZELENIJO, LE, DA JIM MANJKA MLADIH ROK ZA DELO IN SRC ZA OBČUDOVANJE. Naj tudi v osami lepo uspeva in razveseljuje vse, ki ga lahko opazujejo. Ob vrnitvi v šolske klopi pa nam bo prijetna barvita dobrodošlica./ AZ ISKOLAI VETEMÉNYESEK IS MÁR EKÖZBEN ZÖLDELNEK ÉS VÍRULNAK, CSAK HIÁNYOLJÁK AZ ÜGYES FIATAL KEZEKET. Zöldeljenek szépen a magányban is, és örvendezzék mindazokat, akik rátekintenek. Miután visszatértünk az iskolába, kellemes színes fogadtatásban lesz részünk. </vt:lpstr>
      <vt:lpstr>IZZiv 2: Izdelaj mandalo iz naključnih materialov./ KIHÍVÁS 2: Készíts mandalát véletlenszerű anyagokból.</vt:lpstr>
      <vt:lpstr>IZZIV 3: Pospravi enega izmed svojih najbolj razmetanih predalov ali omaro z oblačili. kihívás 3: Pakold el az egyik legzsúfoltabb fiókodat vagy szekrényedet. (Oblačil, ki jih ne potrebuješ več nikar ne zavrzi. Lahko jih podariš Rdečemu križu ali Karitasu – tudi menjava oblačil pripomore k zmanjšanemu onesnaževanju.) /(Azokat a ruhákat, amelyekre már nincs szükséged, ne dobd ki. Eladományozhatod a Vöröskeresztnek vagy a Karitasnak - a ruhák újrahasznosítása szintén hozzájárul a szennyezés csökkentéséhez.)</vt:lpstr>
      <vt:lpstr>IZZIV 4: Napiši pismo hvaležnosti enemu od svojih bližnjih. KIHÍVÁS 4 Írj köszönőlevet szeretteidnek.</vt:lpstr>
      <vt:lpstr>PowerPointova predstavitev</vt:lpstr>
      <vt:lpstr>PowerPointova predstavitev</vt:lpstr>
      <vt:lpstr>METULJ/PILLANGÓ</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 ZDRAVE ŠOLE</dc:title>
  <dc:creator>doma</dc:creator>
  <cp:lastModifiedBy>Učitelj</cp:lastModifiedBy>
  <cp:revision>119</cp:revision>
  <dcterms:created xsi:type="dcterms:W3CDTF">2020-04-03T15:26:41Z</dcterms:created>
  <dcterms:modified xsi:type="dcterms:W3CDTF">2020-06-05T09:38:04Z</dcterms:modified>
</cp:coreProperties>
</file>